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06E784-ABA1-423B-83F5-5F35CB3BC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533900" y="1331913"/>
            <a:ext cx="7048500" cy="2387600"/>
          </a:xfrm>
        </p:spPr>
        <p:txBody>
          <a:bodyPr anchor="b">
            <a:normAutofit/>
          </a:bodyPr>
          <a:lstStyle>
            <a:lvl1pPr algn="ctr">
              <a:defRPr lang="zh-CN" altLang="zh-CN" sz="6600" smtClean="0">
                <a:effectLst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33900" y="3811588"/>
            <a:ext cx="7048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25600" y="838800"/>
            <a:ext cx="5817600" cy="979200"/>
          </a:xfrm>
        </p:spPr>
        <p:txBody>
          <a:bodyPr lIns="0" tIns="0" rIns="0"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202400" y="2538000"/>
            <a:ext cx="9784800" cy="3272400"/>
          </a:xfrm>
        </p:spPr>
        <p:txBody>
          <a:bodyPr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225023" y="1841500"/>
            <a:ext cx="2921000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120623" y="1841500"/>
            <a:ext cx="2921000" cy="5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23600" y="4456800"/>
            <a:ext cx="8946000" cy="968400"/>
          </a:xfrm>
        </p:spPr>
        <p:txBody>
          <a:bodyPr lIns="0" tIns="0" rIns="0" anchor="t" anchorCtr="0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7" name="任意多边形 6"/>
          <p:cNvSpPr/>
          <p:nvPr userDrawn="1"/>
        </p:nvSpPr>
        <p:spPr>
          <a:xfrm>
            <a:off x="4085319" y="1494670"/>
            <a:ext cx="4021362" cy="2647340"/>
          </a:xfrm>
          <a:custGeom>
            <a:avLst/>
            <a:gdLst>
              <a:gd name="connsiteX0" fmla="*/ 2375591 w 4051227"/>
              <a:gd name="connsiteY0" fmla="*/ 0 h 2555482"/>
              <a:gd name="connsiteX1" fmla="*/ 3276960 w 4051227"/>
              <a:gd name="connsiteY1" fmla="*/ 710647 h 2555482"/>
              <a:gd name="connsiteX2" fmla="*/ 3294689 w 4051227"/>
              <a:gd name="connsiteY2" fmla="*/ 880769 h 2555482"/>
              <a:gd name="connsiteX3" fmla="*/ 3355440 w 4051227"/>
              <a:gd name="connsiteY3" fmla="*/ 874776 h 2555482"/>
              <a:gd name="connsiteX4" fmla="*/ 4051227 w 4051227"/>
              <a:gd name="connsiteY4" fmla="*/ 1555637 h 2555482"/>
              <a:gd name="connsiteX5" fmla="*/ 3355440 w 4051227"/>
              <a:gd name="connsiteY5" fmla="*/ 2236498 h 2555482"/>
              <a:gd name="connsiteX6" fmla="*/ 3053787 w 4051227"/>
              <a:gd name="connsiteY6" fmla="*/ 2169358 h 2555482"/>
              <a:gd name="connsiteX7" fmla="*/ 2981341 w 4051227"/>
              <a:gd name="connsiteY7" fmla="*/ 2128610 h 2555482"/>
              <a:gd name="connsiteX8" fmla="*/ 2968546 w 4051227"/>
              <a:gd name="connsiteY8" fmla="*/ 2152917 h 2555482"/>
              <a:gd name="connsiteX9" fmla="*/ 2594953 w 4051227"/>
              <a:gd name="connsiteY9" fmla="*/ 2416630 h 2555482"/>
              <a:gd name="connsiteX10" fmla="*/ 2139833 w 4051227"/>
              <a:gd name="connsiteY10" fmla="*/ 2372107 h 2555482"/>
              <a:gd name="connsiteX11" fmla="*/ 2071153 w 4051227"/>
              <a:gd name="connsiteY11" fmla="*/ 2328172 h 2555482"/>
              <a:gd name="connsiteX12" fmla="*/ 2068586 w 4051227"/>
              <a:gd name="connsiteY12" fmla="*/ 2332800 h 2555482"/>
              <a:gd name="connsiteX13" fmla="*/ 1640589 w 4051227"/>
              <a:gd name="connsiteY13" fmla="*/ 2555482 h 2555482"/>
              <a:gd name="connsiteX14" fmla="*/ 1134929 w 4051227"/>
              <a:gd name="connsiteY14" fmla="*/ 2152199 h 2555482"/>
              <a:gd name="connsiteX15" fmla="*/ 1124669 w 4051227"/>
              <a:gd name="connsiteY15" fmla="*/ 2052605 h 2555482"/>
              <a:gd name="connsiteX16" fmla="*/ 1064485 w 4051227"/>
              <a:gd name="connsiteY16" fmla="*/ 2101375 h 2555482"/>
              <a:gd name="connsiteX17" fmla="*/ 682752 w 4051227"/>
              <a:gd name="connsiteY17" fmla="*/ 2215896 h 2555482"/>
              <a:gd name="connsiteX18" fmla="*/ 0 w 4051227"/>
              <a:gd name="connsiteY18" fmla="*/ 1545336 h 2555482"/>
              <a:gd name="connsiteX19" fmla="*/ 545154 w 4051227"/>
              <a:gd name="connsiteY19" fmla="*/ 888400 h 2555482"/>
              <a:gd name="connsiteX20" fmla="*/ 583960 w 4051227"/>
              <a:gd name="connsiteY20" fmla="*/ 884557 h 2555482"/>
              <a:gd name="connsiteX21" fmla="*/ 548735 w 4051227"/>
              <a:gd name="connsiteY21" fmla="*/ 806407 h 2555482"/>
              <a:gd name="connsiteX22" fmla="*/ 515549 w 4051227"/>
              <a:gd name="connsiteY22" fmla="*/ 611777 h 2555482"/>
              <a:gd name="connsiteX23" fmla="*/ 1062447 w 4051227"/>
              <a:gd name="connsiteY23" fmla="*/ 45720 h 2555482"/>
              <a:gd name="connsiteX24" fmla="*/ 1566367 w 4051227"/>
              <a:gd name="connsiteY24" fmla="*/ 391442 h 2555482"/>
              <a:gd name="connsiteX25" fmla="*/ 1582680 w 4051227"/>
              <a:gd name="connsiteY25" fmla="*/ 445834 h 2555482"/>
              <a:gd name="connsiteX26" fmla="*/ 1612662 w 4051227"/>
              <a:gd name="connsiteY26" fmla="*/ 392400 h 2555482"/>
              <a:gd name="connsiteX27" fmla="*/ 2375591 w 4051227"/>
              <a:gd name="connsiteY27" fmla="*/ 0 h 2555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51227" h="2555482">
                <a:moveTo>
                  <a:pt x="2375591" y="0"/>
                </a:moveTo>
                <a:cubicBezTo>
                  <a:pt x="2820210" y="0"/>
                  <a:pt x="3191168" y="305082"/>
                  <a:pt x="3276960" y="710647"/>
                </a:cubicBezTo>
                <a:lnTo>
                  <a:pt x="3294689" y="880769"/>
                </a:lnTo>
                <a:lnTo>
                  <a:pt x="3355440" y="874776"/>
                </a:lnTo>
                <a:cubicBezTo>
                  <a:pt x="3739713" y="874776"/>
                  <a:pt x="4051227" y="1179608"/>
                  <a:pt x="4051227" y="1555637"/>
                </a:cubicBezTo>
                <a:cubicBezTo>
                  <a:pt x="4051227" y="1931666"/>
                  <a:pt x="3739713" y="2236498"/>
                  <a:pt x="3355440" y="2236498"/>
                </a:cubicBezTo>
                <a:cubicBezTo>
                  <a:pt x="3247363" y="2236498"/>
                  <a:pt x="3145042" y="2212385"/>
                  <a:pt x="3053787" y="2169358"/>
                </a:cubicBezTo>
                <a:lnTo>
                  <a:pt x="2981341" y="2128610"/>
                </a:lnTo>
                <a:lnTo>
                  <a:pt x="2968546" y="2152917"/>
                </a:lnTo>
                <a:cubicBezTo>
                  <a:pt x="2887688" y="2276187"/>
                  <a:pt x="2756769" y="2373830"/>
                  <a:pt x="2594953" y="2416630"/>
                </a:cubicBezTo>
                <a:cubicBezTo>
                  <a:pt x="2433137" y="2459429"/>
                  <a:pt x="2271062" y="2439281"/>
                  <a:pt x="2139833" y="2372107"/>
                </a:cubicBezTo>
                <a:lnTo>
                  <a:pt x="2071153" y="2328172"/>
                </a:lnTo>
                <a:lnTo>
                  <a:pt x="2068586" y="2332800"/>
                </a:lnTo>
                <a:cubicBezTo>
                  <a:pt x="1975831" y="2467150"/>
                  <a:pt x="1818752" y="2555482"/>
                  <a:pt x="1640589" y="2555482"/>
                </a:cubicBezTo>
                <a:cubicBezTo>
                  <a:pt x="1391162" y="2555482"/>
                  <a:pt x="1183058" y="2382352"/>
                  <a:pt x="1134929" y="2152199"/>
                </a:cubicBezTo>
                <a:lnTo>
                  <a:pt x="1124669" y="2052605"/>
                </a:lnTo>
                <a:lnTo>
                  <a:pt x="1064485" y="2101375"/>
                </a:lnTo>
                <a:cubicBezTo>
                  <a:pt x="955518" y="2173678"/>
                  <a:pt x="824155" y="2215896"/>
                  <a:pt x="682752" y="2215896"/>
                </a:cubicBezTo>
                <a:cubicBezTo>
                  <a:pt x="305678" y="2215896"/>
                  <a:pt x="0" y="1915676"/>
                  <a:pt x="0" y="1545336"/>
                </a:cubicBezTo>
                <a:cubicBezTo>
                  <a:pt x="0" y="1221289"/>
                  <a:pt x="234035" y="950927"/>
                  <a:pt x="545154" y="888400"/>
                </a:cubicBezTo>
                <a:lnTo>
                  <a:pt x="583960" y="884557"/>
                </a:lnTo>
                <a:lnTo>
                  <a:pt x="548735" y="806407"/>
                </a:lnTo>
                <a:cubicBezTo>
                  <a:pt x="527266" y="745718"/>
                  <a:pt x="515549" y="680164"/>
                  <a:pt x="515549" y="611777"/>
                </a:cubicBezTo>
                <a:cubicBezTo>
                  <a:pt x="515549" y="299152"/>
                  <a:pt x="760404" y="45720"/>
                  <a:pt x="1062447" y="45720"/>
                </a:cubicBezTo>
                <a:cubicBezTo>
                  <a:pt x="1288979" y="45720"/>
                  <a:pt x="1483343" y="188276"/>
                  <a:pt x="1566367" y="391442"/>
                </a:cubicBezTo>
                <a:lnTo>
                  <a:pt x="1582680" y="445834"/>
                </a:lnTo>
                <a:lnTo>
                  <a:pt x="1612662" y="392400"/>
                </a:lnTo>
                <a:cubicBezTo>
                  <a:pt x="1778004" y="155654"/>
                  <a:pt x="2058006" y="0"/>
                  <a:pt x="2375591" y="0"/>
                </a:cubicBezTo>
                <a:close/>
              </a:path>
            </a:pathLst>
          </a:custGeom>
          <a:solidFill>
            <a:schemeClr val="accent3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4152470" y="1450652"/>
            <a:ext cx="1077661" cy="1241922"/>
          </a:xfrm>
          <a:custGeom>
            <a:avLst/>
            <a:gdLst>
              <a:gd name="connsiteX0" fmla="*/ 1795520 w 3591040"/>
              <a:gd name="connsiteY0" fmla="*/ 0 h 4138404"/>
              <a:gd name="connsiteX1" fmla="*/ 3591040 w 3591040"/>
              <a:gd name="connsiteY1" fmla="*/ 1795520 h 4138404"/>
              <a:gd name="connsiteX2" fmla="*/ 2937637 w 3591040"/>
              <a:gd name="connsiteY2" fmla="*/ 3181030 h 4138404"/>
              <a:gd name="connsiteX3" fmla="*/ 2832706 w 3591040"/>
              <a:gd name="connsiteY3" fmla="*/ 3259497 h 4138404"/>
              <a:gd name="connsiteX4" fmla="*/ 2758532 w 3591040"/>
              <a:gd name="connsiteY4" fmla="*/ 3364541 h 4138404"/>
              <a:gd name="connsiteX5" fmla="*/ 2391019 w 3591040"/>
              <a:gd name="connsiteY5" fmla="*/ 4138404 h 4138404"/>
              <a:gd name="connsiteX6" fmla="*/ 1224346 w 3591040"/>
              <a:gd name="connsiteY6" fmla="*/ 4138404 h 4138404"/>
              <a:gd name="connsiteX7" fmla="*/ 856627 w 3591040"/>
              <a:gd name="connsiteY7" fmla="*/ 3365712 h 4138404"/>
              <a:gd name="connsiteX8" fmla="*/ 806085 w 3591040"/>
              <a:gd name="connsiteY8" fmla="*/ 3293176 h 4138404"/>
              <a:gd name="connsiteX9" fmla="*/ 791628 w 3591040"/>
              <a:gd name="connsiteY9" fmla="*/ 3284393 h 4138404"/>
              <a:gd name="connsiteX10" fmla="*/ 0 w 3591040"/>
              <a:gd name="connsiteY10" fmla="*/ 1795520 h 4138404"/>
              <a:gd name="connsiteX11" fmla="*/ 1795520 w 3591040"/>
              <a:gd name="connsiteY11" fmla="*/ 0 h 41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91040" h="4138404">
                <a:moveTo>
                  <a:pt x="1795520" y="0"/>
                </a:moveTo>
                <a:cubicBezTo>
                  <a:pt x="2787158" y="0"/>
                  <a:pt x="3591040" y="803882"/>
                  <a:pt x="3591040" y="1795520"/>
                </a:cubicBezTo>
                <a:cubicBezTo>
                  <a:pt x="3591040" y="2353316"/>
                  <a:pt x="3336687" y="2851705"/>
                  <a:pt x="2937637" y="3181030"/>
                </a:cubicBezTo>
                <a:lnTo>
                  <a:pt x="2832706" y="3259497"/>
                </a:lnTo>
                <a:lnTo>
                  <a:pt x="2758532" y="3364541"/>
                </a:lnTo>
                <a:cubicBezTo>
                  <a:pt x="2404211" y="3874605"/>
                  <a:pt x="2512461" y="3850742"/>
                  <a:pt x="2391019" y="4138404"/>
                </a:cubicBezTo>
                <a:lnTo>
                  <a:pt x="1224346" y="4138404"/>
                </a:lnTo>
                <a:cubicBezTo>
                  <a:pt x="1085361" y="3862418"/>
                  <a:pt x="1208960" y="3881577"/>
                  <a:pt x="856627" y="3365712"/>
                </a:cubicBezTo>
                <a:lnTo>
                  <a:pt x="806085" y="3293176"/>
                </a:lnTo>
                <a:lnTo>
                  <a:pt x="791628" y="3284393"/>
                </a:lnTo>
                <a:cubicBezTo>
                  <a:pt x="314016" y="2961725"/>
                  <a:pt x="0" y="2415294"/>
                  <a:pt x="0" y="1795520"/>
                </a:cubicBezTo>
                <a:cubicBezTo>
                  <a:pt x="0" y="803882"/>
                  <a:pt x="803882" y="0"/>
                  <a:pt x="17955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空心弧 27"/>
          <p:cNvSpPr/>
          <p:nvPr userDrawn="1"/>
        </p:nvSpPr>
        <p:spPr>
          <a:xfrm rot="18665169">
            <a:off x="4112768" y="1641678"/>
            <a:ext cx="644627" cy="200700"/>
          </a:xfrm>
          <a:custGeom>
            <a:avLst/>
            <a:gdLst>
              <a:gd name="connsiteX0" fmla="*/ 0 w 1838586"/>
              <a:gd name="connsiteY0" fmla="*/ 559837 h 1119674"/>
              <a:gd name="connsiteX1" fmla="*/ 919293 w 1838586"/>
              <a:gd name="connsiteY1" fmla="*/ 0 h 1119674"/>
              <a:gd name="connsiteX2" fmla="*/ 1838586 w 1838586"/>
              <a:gd name="connsiteY2" fmla="*/ 559837 h 1119674"/>
              <a:gd name="connsiteX3" fmla="*/ 1558668 w 1838586"/>
              <a:gd name="connsiteY3" fmla="*/ 559837 h 1119674"/>
              <a:gd name="connsiteX4" fmla="*/ 919293 w 1838586"/>
              <a:gd name="connsiteY4" fmla="*/ 279918 h 1119674"/>
              <a:gd name="connsiteX5" fmla="*/ 279918 w 1838586"/>
              <a:gd name="connsiteY5" fmla="*/ 559837 h 1119674"/>
              <a:gd name="connsiteX6" fmla="*/ 0 w 1838586"/>
              <a:gd name="connsiteY6" fmla="*/ 559837 h 1119674"/>
              <a:gd name="connsiteX0-1" fmla="*/ 0 w 2049700"/>
              <a:gd name="connsiteY0-2" fmla="*/ 557426 h 559837"/>
              <a:gd name="connsiteX1-3" fmla="*/ 1130407 w 2049700"/>
              <a:gd name="connsiteY1-4" fmla="*/ 0 h 559837"/>
              <a:gd name="connsiteX2-5" fmla="*/ 2049700 w 2049700"/>
              <a:gd name="connsiteY2-6" fmla="*/ 559837 h 559837"/>
              <a:gd name="connsiteX3-7" fmla="*/ 1769782 w 2049700"/>
              <a:gd name="connsiteY3-8" fmla="*/ 559837 h 559837"/>
              <a:gd name="connsiteX4-9" fmla="*/ 1130407 w 2049700"/>
              <a:gd name="connsiteY4-10" fmla="*/ 279918 h 559837"/>
              <a:gd name="connsiteX5-11" fmla="*/ 491032 w 2049700"/>
              <a:gd name="connsiteY5-12" fmla="*/ 559837 h 559837"/>
              <a:gd name="connsiteX6-13" fmla="*/ 0 w 2049700"/>
              <a:gd name="connsiteY6-14" fmla="*/ 557426 h 559837"/>
              <a:gd name="connsiteX0-15" fmla="*/ 0 w 2049700"/>
              <a:gd name="connsiteY0-16" fmla="*/ 557426 h 780982"/>
              <a:gd name="connsiteX1-17" fmla="*/ 1130407 w 2049700"/>
              <a:gd name="connsiteY1-18" fmla="*/ 0 h 780982"/>
              <a:gd name="connsiteX2-19" fmla="*/ 2049700 w 2049700"/>
              <a:gd name="connsiteY2-20" fmla="*/ 559837 h 780982"/>
              <a:gd name="connsiteX3-21" fmla="*/ 1769782 w 2049700"/>
              <a:gd name="connsiteY3-22" fmla="*/ 559837 h 780982"/>
              <a:gd name="connsiteX4-23" fmla="*/ 1130407 w 2049700"/>
              <a:gd name="connsiteY4-24" fmla="*/ 279918 h 780982"/>
              <a:gd name="connsiteX5-25" fmla="*/ 211385 w 2049700"/>
              <a:gd name="connsiteY5-26" fmla="*/ 780982 h 780982"/>
              <a:gd name="connsiteX6-27" fmla="*/ 0 w 2049700"/>
              <a:gd name="connsiteY6-28" fmla="*/ 557426 h 780982"/>
              <a:gd name="connsiteX0-29" fmla="*/ 0 w 2049700"/>
              <a:gd name="connsiteY0-30" fmla="*/ 557426 h 766733"/>
              <a:gd name="connsiteX1-31" fmla="*/ 1130407 w 2049700"/>
              <a:gd name="connsiteY1-32" fmla="*/ 0 h 766733"/>
              <a:gd name="connsiteX2-33" fmla="*/ 2049700 w 2049700"/>
              <a:gd name="connsiteY2-34" fmla="*/ 559837 h 766733"/>
              <a:gd name="connsiteX3-35" fmla="*/ 1769782 w 2049700"/>
              <a:gd name="connsiteY3-36" fmla="*/ 559837 h 766733"/>
              <a:gd name="connsiteX4-37" fmla="*/ 1130407 w 2049700"/>
              <a:gd name="connsiteY4-38" fmla="*/ 279918 h 766733"/>
              <a:gd name="connsiteX5-39" fmla="*/ 119173 w 2049700"/>
              <a:gd name="connsiteY5-40" fmla="*/ 766733 h 766733"/>
              <a:gd name="connsiteX6-41" fmla="*/ 0 w 2049700"/>
              <a:gd name="connsiteY6-42" fmla="*/ 557426 h 766733"/>
              <a:gd name="connsiteX0-43" fmla="*/ 0 w 2049700"/>
              <a:gd name="connsiteY0-44" fmla="*/ 557426 h 766733"/>
              <a:gd name="connsiteX1-45" fmla="*/ 1130407 w 2049700"/>
              <a:gd name="connsiteY1-46" fmla="*/ 0 h 766733"/>
              <a:gd name="connsiteX2-47" fmla="*/ 2049700 w 2049700"/>
              <a:gd name="connsiteY2-48" fmla="*/ 559837 h 766733"/>
              <a:gd name="connsiteX3-49" fmla="*/ 1769782 w 2049700"/>
              <a:gd name="connsiteY3-50" fmla="*/ 559837 h 766733"/>
              <a:gd name="connsiteX4-51" fmla="*/ 1130407 w 2049700"/>
              <a:gd name="connsiteY4-52" fmla="*/ 279918 h 766733"/>
              <a:gd name="connsiteX5-53" fmla="*/ 119173 w 2049700"/>
              <a:gd name="connsiteY5-54" fmla="*/ 766733 h 766733"/>
              <a:gd name="connsiteX6-55" fmla="*/ 0 w 2049700"/>
              <a:gd name="connsiteY6-56" fmla="*/ 557426 h 766733"/>
              <a:gd name="connsiteX0-57" fmla="*/ 0 w 2338174"/>
              <a:gd name="connsiteY0-58" fmla="*/ 559302 h 768609"/>
              <a:gd name="connsiteX1-59" fmla="*/ 1130407 w 2338174"/>
              <a:gd name="connsiteY1-60" fmla="*/ 1876 h 768609"/>
              <a:gd name="connsiteX2-61" fmla="*/ 2338174 w 2338174"/>
              <a:gd name="connsiteY2-62" fmla="*/ 723363 h 768609"/>
              <a:gd name="connsiteX3-63" fmla="*/ 1769782 w 2338174"/>
              <a:gd name="connsiteY3-64" fmla="*/ 561713 h 768609"/>
              <a:gd name="connsiteX4-65" fmla="*/ 1130407 w 2338174"/>
              <a:gd name="connsiteY4-66" fmla="*/ 281794 h 768609"/>
              <a:gd name="connsiteX5-67" fmla="*/ 119173 w 2338174"/>
              <a:gd name="connsiteY5-68" fmla="*/ 768609 h 768609"/>
              <a:gd name="connsiteX6-69" fmla="*/ 0 w 2338174"/>
              <a:gd name="connsiteY6-70" fmla="*/ 559302 h 768609"/>
              <a:gd name="connsiteX0-71" fmla="*/ 0 w 2338174"/>
              <a:gd name="connsiteY0-72" fmla="*/ 559302 h 817372"/>
              <a:gd name="connsiteX1-73" fmla="*/ 1130407 w 2338174"/>
              <a:gd name="connsiteY1-74" fmla="*/ 1876 h 817372"/>
              <a:gd name="connsiteX2-75" fmla="*/ 2338174 w 2338174"/>
              <a:gd name="connsiteY2-76" fmla="*/ 723363 h 817372"/>
              <a:gd name="connsiteX3-77" fmla="*/ 1769782 w 2338174"/>
              <a:gd name="connsiteY3-78" fmla="*/ 561713 h 817372"/>
              <a:gd name="connsiteX4-79" fmla="*/ 1130407 w 2338174"/>
              <a:gd name="connsiteY4-80" fmla="*/ 281794 h 817372"/>
              <a:gd name="connsiteX5-81" fmla="*/ 119173 w 2338174"/>
              <a:gd name="connsiteY5-82" fmla="*/ 768609 h 817372"/>
              <a:gd name="connsiteX6-83" fmla="*/ 0 w 2338174"/>
              <a:gd name="connsiteY6-84" fmla="*/ 559302 h 817372"/>
              <a:gd name="connsiteX0-85" fmla="*/ 0 w 2338174"/>
              <a:gd name="connsiteY0-86" fmla="*/ 559302 h 846680"/>
              <a:gd name="connsiteX1-87" fmla="*/ 1130407 w 2338174"/>
              <a:gd name="connsiteY1-88" fmla="*/ 1876 h 846680"/>
              <a:gd name="connsiteX2-89" fmla="*/ 2338174 w 2338174"/>
              <a:gd name="connsiteY2-90" fmla="*/ 723363 h 846680"/>
              <a:gd name="connsiteX3-91" fmla="*/ 1769782 w 2338174"/>
              <a:gd name="connsiteY3-92" fmla="*/ 561713 h 846680"/>
              <a:gd name="connsiteX4-93" fmla="*/ 1130407 w 2338174"/>
              <a:gd name="connsiteY4-94" fmla="*/ 281794 h 846680"/>
              <a:gd name="connsiteX5-95" fmla="*/ 119173 w 2338174"/>
              <a:gd name="connsiteY5-96" fmla="*/ 768609 h 846680"/>
              <a:gd name="connsiteX6-97" fmla="*/ 0 w 2338174"/>
              <a:gd name="connsiteY6-98" fmla="*/ 559302 h 846680"/>
              <a:gd name="connsiteX0-99" fmla="*/ 0 w 2338174"/>
              <a:gd name="connsiteY0-100" fmla="*/ 559302 h 768609"/>
              <a:gd name="connsiteX1-101" fmla="*/ 1130407 w 2338174"/>
              <a:gd name="connsiteY1-102" fmla="*/ 1876 h 768609"/>
              <a:gd name="connsiteX2-103" fmla="*/ 2338174 w 2338174"/>
              <a:gd name="connsiteY2-104" fmla="*/ 723363 h 768609"/>
              <a:gd name="connsiteX3-105" fmla="*/ 1130407 w 2338174"/>
              <a:gd name="connsiteY3-106" fmla="*/ 281794 h 768609"/>
              <a:gd name="connsiteX4-107" fmla="*/ 119173 w 2338174"/>
              <a:gd name="connsiteY4-108" fmla="*/ 768609 h 768609"/>
              <a:gd name="connsiteX5-109" fmla="*/ 0 w 2338174"/>
              <a:gd name="connsiteY5-110" fmla="*/ 559302 h 768609"/>
              <a:gd name="connsiteX0-111" fmla="*/ 0 w 2407878"/>
              <a:gd name="connsiteY0-112" fmla="*/ 559302 h 768609"/>
              <a:gd name="connsiteX1-113" fmla="*/ 1130407 w 2407878"/>
              <a:gd name="connsiteY1-114" fmla="*/ 1876 h 768609"/>
              <a:gd name="connsiteX2-115" fmla="*/ 2338174 w 2407878"/>
              <a:gd name="connsiteY2-116" fmla="*/ 723363 h 768609"/>
              <a:gd name="connsiteX3-117" fmla="*/ 1130407 w 2407878"/>
              <a:gd name="connsiteY3-118" fmla="*/ 281794 h 768609"/>
              <a:gd name="connsiteX4-119" fmla="*/ 119173 w 2407878"/>
              <a:gd name="connsiteY4-120" fmla="*/ 768609 h 768609"/>
              <a:gd name="connsiteX5-121" fmla="*/ 0 w 2407878"/>
              <a:gd name="connsiteY5-122" fmla="*/ 559302 h 768609"/>
              <a:gd name="connsiteX0-123" fmla="*/ 0 w 2369469"/>
              <a:gd name="connsiteY0-124" fmla="*/ 560194 h 769501"/>
              <a:gd name="connsiteX1-125" fmla="*/ 1130407 w 2369469"/>
              <a:gd name="connsiteY1-126" fmla="*/ 2768 h 769501"/>
              <a:gd name="connsiteX2-127" fmla="*/ 2298138 w 2369469"/>
              <a:gd name="connsiteY2-128" fmla="*/ 763387 h 769501"/>
              <a:gd name="connsiteX3-129" fmla="*/ 1130407 w 2369469"/>
              <a:gd name="connsiteY3-130" fmla="*/ 282686 h 769501"/>
              <a:gd name="connsiteX4-131" fmla="*/ 119173 w 2369469"/>
              <a:gd name="connsiteY4-132" fmla="*/ 769501 h 769501"/>
              <a:gd name="connsiteX5-133" fmla="*/ 0 w 2369469"/>
              <a:gd name="connsiteY5-134" fmla="*/ 560194 h 769501"/>
              <a:gd name="connsiteX0-135" fmla="*/ 0 w 2365734"/>
              <a:gd name="connsiteY0-136" fmla="*/ 560194 h 769501"/>
              <a:gd name="connsiteX1-137" fmla="*/ 1130407 w 2365734"/>
              <a:gd name="connsiteY1-138" fmla="*/ 2768 h 769501"/>
              <a:gd name="connsiteX2-139" fmla="*/ 2298138 w 2365734"/>
              <a:gd name="connsiteY2-140" fmla="*/ 763387 h 769501"/>
              <a:gd name="connsiteX3-141" fmla="*/ 1130407 w 2365734"/>
              <a:gd name="connsiteY3-142" fmla="*/ 282686 h 769501"/>
              <a:gd name="connsiteX4-143" fmla="*/ 119173 w 2365734"/>
              <a:gd name="connsiteY4-144" fmla="*/ 769501 h 769501"/>
              <a:gd name="connsiteX5-145" fmla="*/ 0 w 2365734"/>
              <a:gd name="connsiteY5-146" fmla="*/ 560194 h 769501"/>
              <a:gd name="connsiteX0-147" fmla="*/ 0 w 2532632"/>
              <a:gd name="connsiteY0-148" fmla="*/ 557708 h 767015"/>
              <a:gd name="connsiteX1-149" fmla="*/ 1130407 w 2532632"/>
              <a:gd name="connsiteY1-150" fmla="*/ 282 h 767015"/>
              <a:gd name="connsiteX2-151" fmla="*/ 2471325 w 2532632"/>
              <a:gd name="connsiteY2-152" fmla="*/ 617718 h 767015"/>
              <a:gd name="connsiteX3-153" fmla="*/ 1130407 w 2532632"/>
              <a:gd name="connsiteY3-154" fmla="*/ 280200 h 767015"/>
              <a:gd name="connsiteX4-155" fmla="*/ 119173 w 2532632"/>
              <a:gd name="connsiteY4-156" fmla="*/ 767015 h 767015"/>
              <a:gd name="connsiteX5-157" fmla="*/ 0 w 2532632"/>
              <a:gd name="connsiteY5-158" fmla="*/ 557708 h 767015"/>
              <a:gd name="connsiteX0-159" fmla="*/ 0 w 2289888"/>
              <a:gd name="connsiteY0-160" fmla="*/ 560172 h 769479"/>
              <a:gd name="connsiteX1-161" fmla="*/ 1130407 w 2289888"/>
              <a:gd name="connsiteY1-162" fmla="*/ 2746 h 769479"/>
              <a:gd name="connsiteX2-163" fmla="*/ 2218970 w 2289888"/>
              <a:gd name="connsiteY2-164" fmla="*/ 762462 h 769479"/>
              <a:gd name="connsiteX3-165" fmla="*/ 1130407 w 2289888"/>
              <a:gd name="connsiteY3-166" fmla="*/ 282664 h 769479"/>
              <a:gd name="connsiteX4-167" fmla="*/ 119173 w 2289888"/>
              <a:gd name="connsiteY4-168" fmla="*/ 769479 h 769479"/>
              <a:gd name="connsiteX5-169" fmla="*/ 0 w 2289888"/>
              <a:gd name="connsiteY5-170" fmla="*/ 560172 h 769479"/>
              <a:gd name="connsiteX0-171" fmla="*/ 0 w 2328728"/>
              <a:gd name="connsiteY0-172" fmla="*/ 560172 h 769479"/>
              <a:gd name="connsiteX1-173" fmla="*/ 1130407 w 2328728"/>
              <a:gd name="connsiteY1-174" fmla="*/ 2746 h 769479"/>
              <a:gd name="connsiteX2-175" fmla="*/ 2218970 w 2328728"/>
              <a:gd name="connsiteY2-176" fmla="*/ 762462 h 769479"/>
              <a:gd name="connsiteX3-177" fmla="*/ 1130407 w 2328728"/>
              <a:gd name="connsiteY3-178" fmla="*/ 282664 h 769479"/>
              <a:gd name="connsiteX4-179" fmla="*/ 119173 w 2328728"/>
              <a:gd name="connsiteY4-180" fmla="*/ 769479 h 769479"/>
              <a:gd name="connsiteX5-181" fmla="*/ 0 w 2328728"/>
              <a:gd name="connsiteY5-182" fmla="*/ 560172 h 769479"/>
              <a:gd name="connsiteX0-183" fmla="*/ 0 w 2329652"/>
              <a:gd name="connsiteY0-184" fmla="*/ 558735 h 768042"/>
              <a:gd name="connsiteX1-185" fmla="*/ 1130407 w 2329652"/>
              <a:gd name="connsiteY1-186" fmla="*/ 1309 h 768042"/>
              <a:gd name="connsiteX2-187" fmla="*/ 2218970 w 2329652"/>
              <a:gd name="connsiteY2-188" fmla="*/ 761025 h 768042"/>
              <a:gd name="connsiteX3-189" fmla="*/ 1130407 w 2329652"/>
              <a:gd name="connsiteY3-190" fmla="*/ 281227 h 768042"/>
              <a:gd name="connsiteX4-191" fmla="*/ 119173 w 2329652"/>
              <a:gd name="connsiteY4-192" fmla="*/ 768042 h 768042"/>
              <a:gd name="connsiteX5-193" fmla="*/ 0 w 2329652"/>
              <a:gd name="connsiteY5-194" fmla="*/ 558735 h 768042"/>
              <a:gd name="connsiteX0-195" fmla="*/ 0 w 2329652"/>
              <a:gd name="connsiteY0-196" fmla="*/ 558735 h 768042"/>
              <a:gd name="connsiteX1-197" fmla="*/ 1130407 w 2329652"/>
              <a:gd name="connsiteY1-198" fmla="*/ 1309 h 768042"/>
              <a:gd name="connsiteX2-199" fmla="*/ 2218970 w 2329652"/>
              <a:gd name="connsiteY2-200" fmla="*/ 761025 h 768042"/>
              <a:gd name="connsiteX3-201" fmla="*/ 1130407 w 2329652"/>
              <a:gd name="connsiteY3-202" fmla="*/ 281227 h 768042"/>
              <a:gd name="connsiteX4-203" fmla="*/ 119173 w 2329652"/>
              <a:gd name="connsiteY4-204" fmla="*/ 768042 h 768042"/>
              <a:gd name="connsiteX5-205" fmla="*/ 0 w 2329652"/>
              <a:gd name="connsiteY5-206" fmla="*/ 558735 h 768042"/>
              <a:gd name="connsiteX0-207" fmla="*/ 0 w 2329652"/>
              <a:gd name="connsiteY0-208" fmla="*/ 558735 h 763913"/>
              <a:gd name="connsiteX1-209" fmla="*/ 1130407 w 2329652"/>
              <a:gd name="connsiteY1-210" fmla="*/ 1309 h 763913"/>
              <a:gd name="connsiteX2-211" fmla="*/ 2218970 w 2329652"/>
              <a:gd name="connsiteY2-212" fmla="*/ 761025 h 763913"/>
              <a:gd name="connsiteX3-213" fmla="*/ 1130407 w 2329652"/>
              <a:gd name="connsiteY3-214" fmla="*/ 281227 h 763913"/>
              <a:gd name="connsiteX4-215" fmla="*/ 568694 w 2329652"/>
              <a:gd name="connsiteY4-216" fmla="*/ 693995 h 763913"/>
              <a:gd name="connsiteX5-217" fmla="*/ 0 w 2329652"/>
              <a:gd name="connsiteY5-218" fmla="*/ 558735 h 763913"/>
              <a:gd name="connsiteX0-219" fmla="*/ 39186 w 2368838"/>
              <a:gd name="connsiteY0-220" fmla="*/ 558735 h 763913"/>
              <a:gd name="connsiteX1-221" fmla="*/ 1169593 w 2368838"/>
              <a:gd name="connsiteY1-222" fmla="*/ 1309 h 763913"/>
              <a:gd name="connsiteX2-223" fmla="*/ 2258156 w 2368838"/>
              <a:gd name="connsiteY2-224" fmla="*/ 761025 h 763913"/>
              <a:gd name="connsiteX3-225" fmla="*/ 1169593 w 2368838"/>
              <a:gd name="connsiteY3-226" fmla="*/ 281227 h 763913"/>
              <a:gd name="connsiteX4-227" fmla="*/ 607880 w 2368838"/>
              <a:gd name="connsiteY4-228" fmla="*/ 693995 h 763913"/>
              <a:gd name="connsiteX5-229" fmla="*/ 39186 w 2368838"/>
              <a:gd name="connsiteY5-230" fmla="*/ 558735 h 763913"/>
              <a:gd name="connsiteX0-231" fmla="*/ 100981 w 2321483"/>
              <a:gd name="connsiteY0-232" fmla="*/ 440247 h 776166"/>
              <a:gd name="connsiteX1-233" fmla="*/ 1124325 w 2321483"/>
              <a:gd name="connsiteY1-234" fmla="*/ 13562 h 776166"/>
              <a:gd name="connsiteX2-235" fmla="*/ 2212888 w 2321483"/>
              <a:gd name="connsiteY2-236" fmla="*/ 773278 h 776166"/>
              <a:gd name="connsiteX3-237" fmla="*/ 1124325 w 2321483"/>
              <a:gd name="connsiteY3-238" fmla="*/ 293480 h 776166"/>
              <a:gd name="connsiteX4-239" fmla="*/ 562612 w 2321483"/>
              <a:gd name="connsiteY4-240" fmla="*/ 706248 h 776166"/>
              <a:gd name="connsiteX5-241" fmla="*/ 100981 w 2321483"/>
              <a:gd name="connsiteY5-242" fmla="*/ 440247 h 776166"/>
              <a:gd name="connsiteX0-243" fmla="*/ 230762 w 2451264"/>
              <a:gd name="connsiteY0-244" fmla="*/ 440247 h 776166"/>
              <a:gd name="connsiteX1-245" fmla="*/ 1254106 w 2451264"/>
              <a:gd name="connsiteY1-246" fmla="*/ 13562 h 776166"/>
              <a:gd name="connsiteX2-247" fmla="*/ 2342669 w 2451264"/>
              <a:gd name="connsiteY2-248" fmla="*/ 773278 h 776166"/>
              <a:gd name="connsiteX3-249" fmla="*/ 1254106 w 2451264"/>
              <a:gd name="connsiteY3-250" fmla="*/ 293480 h 776166"/>
              <a:gd name="connsiteX4-251" fmla="*/ 692393 w 2451264"/>
              <a:gd name="connsiteY4-252" fmla="*/ 706248 h 776166"/>
              <a:gd name="connsiteX5-253" fmla="*/ 230762 w 2451264"/>
              <a:gd name="connsiteY5-254" fmla="*/ 440247 h 776166"/>
              <a:gd name="connsiteX0-255" fmla="*/ 230762 w 2451264"/>
              <a:gd name="connsiteY0-256" fmla="*/ 436835 h 772754"/>
              <a:gd name="connsiteX1-257" fmla="*/ 1254106 w 2451264"/>
              <a:gd name="connsiteY1-258" fmla="*/ 10150 h 772754"/>
              <a:gd name="connsiteX2-259" fmla="*/ 2342669 w 2451264"/>
              <a:gd name="connsiteY2-260" fmla="*/ 769866 h 772754"/>
              <a:gd name="connsiteX3-261" fmla="*/ 1254106 w 2451264"/>
              <a:gd name="connsiteY3-262" fmla="*/ 290068 h 772754"/>
              <a:gd name="connsiteX4-263" fmla="*/ 692393 w 2451264"/>
              <a:gd name="connsiteY4-264" fmla="*/ 702836 h 772754"/>
              <a:gd name="connsiteX5-265" fmla="*/ 230762 w 2451264"/>
              <a:gd name="connsiteY5-266" fmla="*/ 436835 h 772754"/>
              <a:gd name="connsiteX0-267" fmla="*/ 236469 w 2456971"/>
              <a:gd name="connsiteY0-268" fmla="*/ 436835 h 772754"/>
              <a:gd name="connsiteX1-269" fmla="*/ 1259813 w 2456971"/>
              <a:gd name="connsiteY1-270" fmla="*/ 10150 h 772754"/>
              <a:gd name="connsiteX2-271" fmla="*/ 2348376 w 2456971"/>
              <a:gd name="connsiteY2-272" fmla="*/ 769866 h 772754"/>
              <a:gd name="connsiteX3-273" fmla="*/ 1259813 w 2456971"/>
              <a:gd name="connsiteY3-274" fmla="*/ 290068 h 772754"/>
              <a:gd name="connsiteX4-275" fmla="*/ 698100 w 2456971"/>
              <a:gd name="connsiteY4-276" fmla="*/ 702836 h 772754"/>
              <a:gd name="connsiteX5-277" fmla="*/ 236469 w 2456971"/>
              <a:gd name="connsiteY5-278" fmla="*/ 436835 h 772754"/>
              <a:gd name="connsiteX0-279" fmla="*/ 327300 w 2547802"/>
              <a:gd name="connsiteY0-280" fmla="*/ 436835 h 772754"/>
              <a:gd name="connsiteX1-281" fmla="*/ 1350644 w 2547802"/>
              <a:gd name="connsiteY1-282" fmla="*/ 10150 h 772754"/>
              <a:gd name="connsiteX2-283" fmla="*/ 2439207 w 2547802"/>
              <a:gd name="connsiteY2-284" fmla="*/ 769866 h 772754"/>
              <a:gd name="connsiteX3-285" fmla="*/ 1350644 w 2547802"/>
              <a:gd name="connsiteY3-286" fmla="*/ 290068 h 772754"/>
              <a:gd name="connsiteX4-287" fmla="*/ 617249 w 2547802"/>
              <a:gd name="connsiteY4-288" fmla="*/ 714072 h 772754"/>
              <a:gd name="connsiteX5-289" fmla="*/ 327300 w 2547802"/>
              <a:gd name="connsiteY5-290" fmla="*/ 436835 h 772754"/>
              <a:gd name="connsiteX0-291" fmla="*/ 327300 w 2547802"/>
              <a:gd name="connsiteY0-292" fmla="*/ 436835 h 772754"/>
              <a:gd name="connsiteX1-293" fmla="*/ 1350644 w 2547802"/>
              <a:gd name="connsiteY1-294" fmla="*/ 10150 h 772754"/>
              <a:gd name="connsiteX2-295" fmla="*/ 2439207 w 2547802"/>
              <a:gd name="connsiteY2-296" fmla="*/ 769866 h 772754"/>
              <a:gd name="connsiteX3-297" fmla="*/ 1350644 w 2547802"/>
              <a:gd name="connsiteY3-298" fmla="*/ 290068 h 772754"/>
              <a:gd name="connsiteX4-299" fmla="*/ 617249 w 2547802"/>
              <a:gd name="connsiteY4-300" fmla="*/ 714072 h 772754"/>
              <a:gd name="connsiteX5-301" fmla="*/ 327300 w 2547802"/>
              <a:gd name="connsiteY5-302" fmla="*/ 436835 h 772754"/>
              <a:gd name="connsiteX0-303" fmla="*/ 0 w 2220502"/>
              <a:gd name="connsiteY0-304" fmla="*/ 431563 h 767482"/>
              <a:gd name="connsiteX1-305" fmla="*/ 1023344 w 2220502"/>
              <a:gd name="connsiteY1-306" fmla="*/ 4878 h 767482"/>
              <a:gd name="connsiteX2-307" fmla="*/ 2111907 w 2220502"/>
              <a:gd name="connsiteY2-308" fmla="*/ 764594 h 767482"/>
              <a:gd name="connsiteX3-309" fmla="*/ 1023344 w 2220502"/>
              <a:gd name="connsiteY3-310" fmla="*/ 284796 h 767482"/>
              <a:gd name="connsiteX4-311" fmla="*/ 0 w 2220502"/>
              <a:gd name="connsiteY4-312" fmla="*/ 431563 h 767482"/>
              <a:gd name="connsiteX0-313" fmla="*/ 18775 w 2239277"/>
              <a:gd name="connsiteY0-314" fmla="*/ 431563 h 767482"/>
              <a:gd name="connsiteX1-315" fmla="*/ 1042119 w 2239277"/>
              <a:gd name="connsiteY1-316" fmla="*/ 4878 h 767482"/>
              <a:gd name="connsiteX2-317" fmla="*/ 2130682 w 2239277"/>
              <a:gd name="connsiteY2-318" fmla="*/ 764594 h 767482"/>
              <a:gd name="connsiteX3-319" fmla="*/ 1042119 w 2239277"/>
              <a:gd name="connsiteY3-320" fmla="*/ 284796 h 767482"/>
              <a:gd name="connsiteX4-321" fmla="*/ 428270 w 2239277"/>
              <a:gd name="connsiteY4-322" fmla="*/ 345446 h 767482"/>
              <a:gd name="connsiteX5-323" fmla="*/ 18775 w 2239277"/>
              <a:gd name="connsiteY5-324" fmla="*/ 431563 h 767482"/>
              <a:gd name="connsiteX0-325" fmla="*/ 15362 w 2331513"/>
              <a:gd name="connsiteY0-326" fmla="*/ 624178 h 763233"/>
              <a:gd name="connsiteX1-327" fmla="*/ 1133328 w 2331513"/>
              <a:gd name="connsiteY1-328" fmla="*/ 629 h 763233"/>
              <a:gd name="connsiteX2-329" fmla="*/ 2221891 w 2331513"/>
              <a:gd name="connsiteY2-330" fmla="*/ 760345 h 763233"/>
              <a:gd name="connsiteX3-331" fmla="*/ 1133328 w 2331513"/>
              <a:gd name="connsiteY3-332" fmla="*/ 280547 h 763233"/>
              <a:gd name="connsiteX4-333" fmla="*/ 519479 w 2331513"/>
              <a:gd name="connsiteY4-334" fmla="*/ 341197 h 763233"/>
              <a:gd name="connsiteX5-335" fmla="*/ 15362 w 2331513"/>
              <a:gd name="connsiteY5-336" fmla="*/ 624178 h 763233"/>
              <a:gd name="connsiteX0-337" fmla="*/ 22134 w 2338285"/>
              <a:gd name="connsiteY0-338" fmla="*/ 624178 h 763233"/>
              <a:gd name="connsiteX1-339" fmla="*/ 1140100 w 2338285"/>
              <a:gd name="connsiteY1-340" fmla="*/ 629 h 763233"/>
              <a:gd name="connsiteX2-341" fmla="*/ 2228663 w 2338285"/>
              <a:gd name="connsiteY2-342" fmla="*/ 760345 h 763233"/>
              <a:gd name="connsiteX3-343" fmla="*/ 1140100 w 2338285"/>
              <a:gd name="connsiteY3-344" fmla="*/ 280547 h 763233"/>
              <a:gd name="connsiteX4-345" fmla="*/ 366408 w 2338285"/>
              <a:gd name="connsiteY4-346" fmla="*/ 471335 h 763233"/>
              <a:gd name="connsiteX5-347" fmla="*/ 22134 w 2338285"/>
              <a:gd name="connsiteY5-348" fmla="*/ 624178 h 763233"/>
              <a:gd name="connsiteX0-349" fmla="*/ 26828 w 2342979"/>
              <a:gd name="connsiteY0-350" fmla="*/ 624178 h 763233"/>
              <a:gd name="connsiteX1-351" fmla="*/ 1144794 w 2342979"/>
              <a:gd name="connsiteY1-352" fmla="*/ 629 h 763233"/>
              <a:gd name="connsiteX2-353" fmla="*/ 2233357 w 2342979"/>
              <a:gd name="connsiteY2-354" fmla="*/ 760345 h 763233"/>
              <a:gd name="connsiteX3-355" fmla="*/ 1144794 w 2342979"/>
              <a:gd name="connsiteY3-356" fmla="*/ 280547 h 763233"/>
              <a:gd name="connsiteX4-357" fmla="*/ 371102 w 2342979"/>
              <a:gd name="connsiteY4-358" fmla="*/ 471335 h 763233"/>
              <a:gd name="connsiteX5-359" fmla="*/ 26828 w 2342979"/>
              <a:gd name="connsiteY5-360" fmla="*/ 624178 h 763233"/>
              <a:gd name="connsiteX0-361" fmla="*/ 26828 w 2372983"/>
              <a:gd name="connsiteY0-362" fmla="*/ 630248 h 769303"/>
              <a:gd name="connsiteX1-363" fmla="*/ 1144794 w 2372983"/>
              <a:gd name="connsiteY1-364" fmla="*/ 6699 h 769303"/>
              <a:gd name="connsiteX2-365" fmla="*/ 2233357 w 2372983"/>
              <a:gd name="connsiteY2-366" fmla="*/ 766415 h 769303"/>
              <a:gd name="connsiteX3-367" fmla="*/ 1144794 w 2372983"/>
              <a:gd name="connsiteY3-368" fmla="*/ 286617 h 769303"/>
              <a:gd name="connsiteX4-369" fmla="*/ 371102 w 2372983"/>
              <a:gd name="connsiteY4-370" fmla="*/ 477405 h 769303"/>
              <a:gd name="connsiteX5-371" fmla="*/ 26828 w 2372983"/>
              <a:gd name="connsiteY5-372" fmla="*/ 630248 h 769303"/>
              <a:gd name="connsiteX0-373" fmla="*/ 25873 w 2353688"/>
              <a:gd name="connsiteY0-374" fmla="*/ 481489 h 765836"/>
              <a:gd name="connsiteX1-375" fmla="*/ 1155377 w 2353688"/>
              <a:gd name="connsiteY1-376" fmla="*/ 3232 h 765836"/>
              <a:gd name="connsiteX2-377" fmla="*/ 2243940 w 2353688"/>
              <a:gd name="connsiteY2-378" fmla="*/ 762948 h 765836"/>
              <a:gd name="connsiteX3-379" fmla="*/ 1155377 w 2353688"/>
              <a:gd name="connsiteY3-380" fmla="*/ 283150 h 765836"/>
              <a:gd name="connsiteX4-381" fmla="*/ 381685 w 2353688"/>
              <a:gd name="connsiteY4-382" fmla="*/ 473938 h 765836"/>
              <a:gd name="connsiteX5-383" fmla="*/ 25873 w 2353688"/>
              <a:gd name="connsiteY5-384" fmla="*/ 481489 h 765836"/>
              <a:gd name="connsiteX0-385" fmla="*/ 25873 w 2358220"/>
              <a:gd name="connsiteY0-386" fmla="*/ 478367 h 762714"/>
              <a:gd name="connsiteX1-387" fmla="*/ 1155377 w 2358220"/>
              <a:gd name="connsiteY1-388" fmla="*/ 110 h 762714"/>
              <a:gd name="connsiteX2-389" fmla="*/ 2243940 w 2358220"/>
              <a:gd name="connsiteY2-390" fmla="*/ 759826 h 762714"/>
              <a:gd name="connsiteX3-391" fmla="*/ 1155377 w 2358220"/>
              <a:gd name="connsiteY3-392" fmla="*/ 280028 h 762714"/>
              <a:gd name="connsiteX4-393" fmla="*/ 381685 w 2358220"/>
              <a:gd name="connsiteY4-394" fmla="*/ 470816 h 762714"/>
              <a:gd name="connsiteX5-395" fmla="*/ 25873 w 2358220"/>
              <a:gd name="connsiteY5-396" fmla="*/ 478367 h 762714"/>
              <a:gd name="connsiteX0-397" fmla="*/ 41788 w 2374135"/>
              <a:gd name="connsiteY0-398" fmla="*/ 478367 h 762714"/>
              <a:gd name="connsiteX1-399" fmla="*/ 1171292 w 2374135"/>
              <a:gd name="connsiteY1-400" fmla="*/ 110 h 762714"/>
              <a:gd name="connsiteX2-401" fmla="*/ 2259855 w 2374135"/>
              <a:gd name="connsiteY2-402" fmla="*/ 759826 h 762714"/>
              <a:gd name="connsiteX3-403" fmla="*/ 1171292 w 2374135"/>
              <a:gd name="connsiteY3-404" fmla="*/ 280028 h 762714"/>
              <a:gd name="connsiteX4-405" fmla="*/ 397600 w 2374135"/>
              <a:gd name="connsiteY4-406" fmla="*/ 470816 h 762714"/>
              <a:gd name="connsiteX5-407" fmla="*/ 41788 w 2374135"/>
              <a:gd name="connsiteY5-408" fmla="*/ 478367 h 762714"/>
              <a:gd name="connsiteX0-409" fmla="*/ 41788 w 2374135"/>
              <a:gd name="connsiteY0-410" fmla="*/ 478367 h 762714"/>
              <a:gd name="connsiteX1-411" fmla="*/ 1171292 w 2374135"/>
              <a:gd name="connsiteY1-412" fmla="*/ 110 h 762714"/>
              <a:gd name="connsiteX2-413" fmla="*/ 2259855 w 2374135"/>
              <a:gd name="connsiteY2-414" fmla="*/ 759826 h 762714"/>
              <a:gd name="connsiteX3-415" fmla="*/ 1171292 w 2374135"/>
              <a:gd name="connsiteY3-416" fmla="*/ 280028 h 762714"/>
              <a:gd name="connsiteX4-417" fmla="*/ 397600 w 2374135"/>
              <a:gd name="connsiteY4-418" fmla="*/ 470816 h 762714"/>
              <a:gd name="connsiteX5-419" fmla="*/ 41788 w 2374135"/>
              <a:gd name="connsiteY5-420" fmla="*/ 478367 h 762714"/>
              <a:gd name="connsiteX0-421" fmla="*/ 41788 w 2374135"/>
              <a:gd name="connsiteY0-422" fmla="*/ 478367 h 762646"/>
              <a:gd name="connsiteX1-423" fmla="*/ 1171292 w 2374135"/>
              <a:gd name="connsiteY1-424" fmla="*/ 110 h 762646"/>
              <a:gd name="connsiteX2-425" fmla="*/ 2259855 w 2374135"/>
              <a:gd name="connsiteY2-426" fmla="*/ 759826 h 762646"/>
              <a:gd name="connsiteX3-427" fmla="*/ 1400200 w 2374135"/>
              <a:gd name="connsiteY3-428" fmla="*/ 266317 h 762646"/>
              <a:gd name="connsiteX4-429" fmla="*/ 397600 w 2374135"/>
              <a:gd name="connsiteY4-430" fmla="*/ 470816 h 762646"/>
              <a:gd name="connsiteX5-431" fmla="*/ 41788 w 2374135"/>
              <a:gd name="connsiteY5-432" fmla="*/ 478367 h 762646"/>
              <a:gd name="connsiteX0-433" fmla="*/ 41788 w 2374135"/>
              <a:gd name="connsiteY0-434" fmla="*/ 478367 h 762646"/>
              <a:gd name="connsiteX1-435" fmla="*/ 1171292 w 2374135"/>
              <a:gd name="connsiteY1-436" fmla="*/ 110 h 762646"/>
              <a:gd name="connsiteX2-437" fmla="*/ 2259855 w 2374135"/>
              <a:gd name="connsiteY2-438" fmla="*/ 759826 h 762646"/>
              <a:gd name="connsiteX3-439" fmla="*/ 1400200 w 2374135"/>
              <a:gd name="connsiteY3-440" fmla="*/ 266317 h 762646"/>
              <a:gd name="connsiteX4-441" fmla="*/ 397600 w 2374135"/>
              <a:gd name="connsiteY4-442" fmla="*/ 470816 h 762646"/>
              <a:gd name="connsiteX5-443" fmla="*/ 41788 w 2374135"/>
              <a:gd name="connsiteY5-444" fmla="*/ 478367 h 762646"/>
              <a:gd name="connsiteX0-445" fmla="*/ 41788 w 2374135"/>
              <a:gd name="connsiteY0-446" fmla="*/ 478367 h 762445"/>
              <a:gd name="connsiteX1-447" fmla="*/ 1171292 w 2374135"/>
              <a:gd name="connsiteY1-448" fmla="*/ 110 h 762445"/>
              <a:gd name="connsiteX2-449" fmla="*/ 2259855 w 2374135"/>
              <a:gd name="connsiteY2-450" fmla="*/ 759826 h 762445"/>
              <a:gd name="connsiteX3-451" fmla="*/ 1417299 w 2374135"/>
              <a:gd name="connsiteY3-452" fmla="*/ 221918 h 762445"/>
              <a:gd name="connsiteX4-453" fmla="*/ 397600 w 2374135"/>
              <a:gd name="connsiteY4-454" fmla="*/ 470816 h 762445"/>
              <a:gd name="connsiteX5-455" fmla="*/ 41788 w 2374135"/>
              <a:gd name="connsiteY5-456" fmla="*/ 478367 h 762445"/>
              <a:gd name="connsiteX0-457" fmla="*/ 41788 w 2374135"/>
              <a:gd name="connsiteY0-458" fmla="*/ 478367 h 763212"/>
              <a:gd name="connsiteX1-459" fmla="*/ 1171292 w 2374135"/>
              <a:gd name="connsiteY1-460" fmla="*/ 110 h 763212"/>
              <a:gd name="connsiteX2-461" fmla="*/ 2259855 w 2374135"/>
              <a:gd name="connsiteY2-462" fmla="*/ 759826 h 763212"/>
              <a:gd name="connsiteX3-463" fmla="*/ 1417299 w 2374135"/>
              <a:gd name="connsiteY3-464" fmla="*/ 221918 h 763212"/>
              <a:gd name="connsiteX4-465" fmla="*/ 397600 w 2374135"/>
              <a:gd name="connsiteY4-466" fmla="*/ 470816 h 763212"/>
              <a:gd name="connsiteX5-467" fmla="*/ 41788 w 2374135"/>
              <a:gd name="connsiteY5-468" fmla="*/ 478367 h 763212"/>
              <a:gd name="connsiteX0-469" fmla="*/ 41788 w 2374135"/>
              <a:gd name="connsiteY0-470" fmla="*/ 478367 h 763437"/>
              <a:gd name="connsiteX1-471" fmla="*/ 1171292 w 2374135"/>
              <a:gd name="connsiteY1-472" fmla="*/ 110 h 763437"/>
              <a:gd name="connsiteX2-473" fmla="*/ 2259855 w 2374135"/>
              <a:gd name="connsiteY2-474" fmla="*/ 759826 h 763437"/>
              <a:gd name="connsiteX3-475" fmla="*/ 1415357 w 2374135"/>
              <a:gd name="connsiteY3-476" fmla="*/ 252207 h 763437"/>
              <a:gd name="connsiteX4-477" fmla="*/ 397600 w 2374135"/>
              <a:gd name="connsiteY4-478" fmla="*/ 470816 h 763437"/>
              <a:gd name="connsiteX5-479" fmla="*/ 41788 w 2374135"/>
              <a:gd name="connsiteY5-480" fmla="*/ 478367 h 763437"/>
              <a:gd name="connsiteX0-481" fmla="*/ 41788 w 2374135"/>
              <a:gd name="connsiteY0-482" fmla="*/ 478367 h 763437"/>
              <a:gd name="connsiteX1-483" fmla="*/ 1171292 w 2374135"/>
              <a:gd name="connsiteY1-484" fmla="*/ 110 h 763437"/>
              <a:gd name="connsiteX2-485" fmla="*/ 2259855 w 2374135"/>
              <a:gd name="connsiteY2-486" fmla="*/ 759826 h 763437"/>
              <a:gd name="connsiteX3-487" fmla="*/ 1415357 w 2374135"/>
              <a:gd name="connsiteY3-488" fmla="*/ 252207 h 763437"/>
              <a:gd name="connsiteX4-489" fmla="*/ 397600 w 2374135"/>
              <a:gd name="connsiteY4-490" fmla="*/ 470816 h 763437"/>
              <a:gd name="connsiteX5-491" fmla="*/ 41788 w 2374135"/>
              <a:gd name="connsiteY5-492" fmla="*/ 478367 h 763437"/>
              <a:gd name="connsiteX0-493" fmla="*/ 41788 w 2370937"/>
              <a:gd name="connsiteY0-494" fmla="*/ 466336 h 751406"/>
              <a:gd name="connsiteX1-495" fmla="*/ 1127766 w 2370937"/>
              <a:gd name="connsiteY1-496" fmla="*/ 114 h 751406"/>
              <a:gd name="connsiteX2-497" fmla="*/ 2259855 w 2370937"/>
              <a:gd name="connsiteY2-498" fmla="*/ 747795 h 751406"/>
              <a:gd name="connsiteX3-499" fmla="*/ 1415357 w 2370937"/>
              <a:gd name="connsiteY3-500" fmla="*/ 240176 h 751406"/>
              <a:gd name="connsiteX4-501" fmla="*/ 397600 w 2370937"/>
              <a:gd name="connsiteY4-502" fmla="*/ 458785 h 751406"/>
              <a:gd name="connsiteX5-503" fmla="*/ 41788 w 2370937"/>
              <a:gd name="connsiteY5-504" fmla="*/ 466336 h 751406"/>
              <a:gd name="connsiteX0-505" fmla="*/ 41788 w 2273135"/>
              <a:gd name="connsiteY0-506" fmla="*/ 477933 h 763003"/>
              <a:gd name="connsiteX1-507" fmla="*/ 1127766 w 2273135"/>
              <a:gd name="connsiteY1-508" fmla="*/ 11711 h 763003"/>
              <a:gd name="connsiteX2-509" fmla="*/ 1875517 w 2273135"/>
              <a:gd name="connsiteY2-510" fmla="*/ 193032 h 763003"/>
              <a:gd name="connsiteX3-511" fmla="*/ 2259855 w 2273135"/>
              <a:gd name="connsiteY3-512" fmla="*/ 759392 h 763003"/>
              <a:gd name="connsiteX4-513" fmla="*/ 1415357 w 2273135"/>
              <a:gd name="connsiteY4-514" fmla="*/ 251773 h 763003"/>
              <a:gd name="connsiteX5-515" fmla="*/ 397600 w 2273135"/>
              <a:gd name="connsiteY5-516" fmla="*/ 470382 h 763003"/>
              <a:gd name="connsiteX6-517" fmla="*/ 41788 w 2273135"/>
              <a:gd name="connsiteY6-518" fmla="*/ 477933 h 763003"/>
              <a:gd name="connsiteX0-519" fmla="*/ 41788 w 2273135"/>
              <a:gd name="connsiteY0-520" fmla="*/ 484314 h 769384"/>
              <a:gd name="connsiteX1-521" fmla="*/ 1127766 w 2273135"/>
              <a:gd name="connsiteY1-522" fmla="*/ 18092 h 769384"/>
              <a:gd name="connsiteX2-523" fmla="*/ 1875517 w 2273135"/>
              <a:gd name="connsiteY2-524" fmla="*/ 199413 h 769384"/>
              <a:gd name="connsiteX3-525" fmla="*/ 2259855 w 2273135"/>
              <a:gd name="connsiteY3-526" fmla="*/ 765773 h 769384"/>
              <a:gd name="connsiteX4-527" fmla="*/ 1415357 w 2273135"/>
              <a:gd name="connsiteY4-528" fmla="*/ 258154 h 769384"/>
              <a:gd name="connsiteX5-529" fmla="*/ 397600 w 2273135"/>
              <a:gd name="connsiteY5-530" fmla="*/ 476763 h 769384"/>
              <a:gd name="connsiteX6-531" fmla="*/ 41788 w 2273135"/>
              <a:gd name="connsiteY6-532" fmla="*/ 484314 h 769384"/>
              <a:gd name="connsiteX0-533" fmla="*/ 41788 w 2359350"/>
              <a:gd name="connsiteY0-534" fmla="*/ 484314 h 769384"/>
              <a:gd name="connsiteX1-535" fmla="*/ 1127766 w 2359350"/>
              <a:gd name="connsiteY1-536" fmla="*/ 18092 h 769384"/>
              <a:gd name="connsiteX2-537" fmla="*/ 1875517 w 2359350"/>
              <a:gd name="connsiteY2-538" fmla="*/ 199413 h 769384"/>
              <a:gd name="connsiteX3-539" fmla="*/ 2259855 w 2359350"/>
              <a:gd name="connsiteY3-540" fmla="*/ 765773 h 769384"/>
              <a:gd name="connsiteX4-541" fmla="*/ 1415357 w 2359350"/>
              <a:gd name="connsiteY4-542" fmla="*/ 258154 h 769384"/>
              <a:gd name="connsiteX5-543" fmla="*/ 397600 w 2359350"/>
              <a:gd name="connsiteY5-544" fmla="*/ 476763 h 769384"/>
              <a:gd name="connsiteX6-545" fmla="*/ 41788 w 2359350"/>
              <a:gd name="connsiteY6-546" fmla="*/ 484314 h 769384"/>
              <a:gd name="connsiteX0-547" fmla="*/ 41788 w 2314608"/>
              <a:gd name="connsiteY0-548" fmla="*/ 484314 h 769384"/>
              <a:gd name="connsiteX1-549" fmla="*/ 1127766 w 2314608"/>
              <a:gd name="connsiteY1-550" fmla="*/ 18092 h 769384"/>
              <a:gd name="connsiteX2-551" fmla="*/ 1875517 w 2314608"/>
              <a:gd name="connsiteY2-552" fmla="*/ 199413 h 769384"/>
              <a:gd name="connsiteX3-553" fmla="*/ 2259855 w 2314608"/>
              <a:gd name="connsiteY3-554" fmla="*/ 765773 h 769384"/>
              <a:gd name="connsiteX4-555" fmla="*/ 1415357 w 2314608"/>
              <a:gd name="connsiteY4-556" fmla="*/ 258154 h 769384"/>
              <a:gd name="connsiteX5-557" fmla="*/ 397600 w 2314608"/>
              <a:gd name="connsiteY5-558" fmla="*/ 476763 h 769384"/>
              <a:gd name="connsiteX6-559" fmla="*/ 41788 w 2314608"/>
              <a:gd name="connsiteY6-560" fmla="*/ 484314 h 769384"/>
            </a:gdLst>
            <a:ahLst/>
            <a:cxnLst>
              <a:cxn ang="0">
                <a:pos x="connsiteX0-547" y="connsiteY0-548"/>
              </a:cxn>
              <a:cxn ang="0">
                <a:pos x="connsiteX1-549" y="connsiteY1-550"/>
              </a:cxn>
              <a:cxn ang="0">
                <a:pos x="connsiteX2-551" y="connsiteY2-552"/>
              </a:cxn>
              <a:cxn ang="0">
                <a:pos x="connsiteX3-553" y="connsiteY3-554"/>
              </a:cxn>
              <a:cxn ang="0">
                <a:pos x="connsiteX4-555" y="connsiteY4-556"/>
              </a:cxn>
              <a:cxn ang="0">
                <a:pos x="connsiteX5-557" y="connsiteY5-558"/>
              </a:cxn>
              <a:cxn ang="0">
                <a:pos x="connsiteX6-559" y="connsiteY6-560"/>
              </a:cxn>
            </a:cxnLst>
            <a:rect l="l" t="t" r="r" b="b"/>
            <a:pathLst>
              <a:path w="2314608" h="769384">
                <a:moveTo>
                  <a:pt x="41788" y="484314"/>
                </a:moveTo>
                <a:cubicBezTo>
                  <a:pt x="41788" y="437661"/>
                  <a:pt x="691663" y="10012"/>
                  <a:pt x="1127766" y="18092"/>
                </a:cubicBezTo>
                <a:cubicBezTo>
                  <a:pt x="1433388" y="-29392"/>
                  <a:pt x="1448596" y="11749"/>
                  <a:pt x="1875517" y="199413"/>
                </a:cubicBezTo>
                <a:cubicBezTo>
                  <a:pt x="2415552" y="623577"/>
                  <a:pt x="2336548" y="755983"/>
                  <a:pt x="2259855" y="765773"/>
                </a:cubicBezTo>
                <a:cubicBezTo>
                  <a:pt x="2259855" y="812426"/>
                  <a:pt x="1875753" y="394171"/>
                  <a:pt x="1415357" y="258154"/>
                </a:cubicBezTo>
                <a:cubicBezTo>
                  <a:pt x="861127" y="183752"/>
                  <a:pt x="661273" y="387383"/>
                  <a:pt x="397600" y="476763"/>
                </a:cubicBezTo>
                <a:cubicBezTo>
                  <a:pt x="12916" y="762707"/>
                  <a:pt x="-60520" y="541075"/>
                  <a:pt x="41788" y="4843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 rot="20928718">
            <a:off x="4534768" y="2124092"/>
            <a:ext cx="26907" cy="5963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" name="曲线连接符 10"/>
          <p:cNvCxnSpPr/>
          <p:nvPr userDrawn="1"/>
        </p:nvCxnSpPr>
        <p:spPr>
          <a:xfrm flipV="1">
            <a:off x="4518121" y="2139852"/>
            <a:ext cx="93625" cy="72482"/>
          </a:xfrm>
          <a:prstGeom prst="curvedConnector3">
            <a:avLst>
              <a:gd name="adj1" fmla="val 50000"/>
            </a:avLst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曲线连接符 11"/>
          <p:cNvCxnSpPr/>
          <p:nvPr userDrawn="1"/>
        </p:nvCxnSpPr>
        <p:spPr>
          <a:xfrm>
            <a:off x="4613357" y="2137842"/>
            <a:ext cx="97483" cy="80108"/>
          </a:xfrm>
          <a:prstGeom prst="curvedConnector3">
            <a:avLst>
              <a:gd name="adj1" fmla="val 50000"/>
            </a:avLst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曲线连接符 12"/>
          <p:cNvCxnSpPr/>
          <p:nvPr userDrawn="1"/>
        </p:nvCxnSpPr>
        <p:spPr>
          <a:xfrm flipV="1">
            <a:off x="4708341" y="2138067"/>
            <a:ext cx="89216" cy="80486"/>
          </a:xfrm>
          <a:prstGeom prst="curvedConnector3">
            <a:avLst>
              <a:gd name="adj1" fmla="val 50000"/>
            </a:avLst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/>
          <p:nvPr userDrawn="1"/>
        </p:nvCxnSpPr>
        <p:spPr>
          <a:xfrm>
            <a:off x="4798917" y="2137319"/>
            <a:ext cx="78403" cy="84222"/>
          </a:xfrm>
          <a:prstGeom prst="curvedConnector3">
            <a:avLst>
              <a:gd name="adj1" fmla="val 50000"/>
            </a:avLst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 rot="671282" flipH="1">
            <a:off x="4834595" y="2114618"/>
            <a:ext cx="26907" cy="5963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同侧圆角矩形 15"/>
          <p:cNvSpPr/>
          <p:nvPr userDrawn="1"/>
        </p:nvSpPr>
        <p:spPr>
          <a:xfrm flipV="1">
            <a:off x="4513308" y="2692168"/>
            <a:ext cx="369612" cy="368181"/>
          </a:xfrm>
          <a:prstGeom prst="round2Same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610098" y="3054748"/>
            <a:ext cx="173605" cy="5040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圆角矩形 17"/>
          <p:cNvSpPr/>
          <p:nvPr userDrawn="1"/>
        </p:nvSpPr>
        <p:spPr>
          <a:xfrm rot="20944220">
            <a:off x="4460502" y="2755477"/>
            <a:ext cx="472481" cy="3922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圆角矩形 18"/>
          <p:cNvSpPr/>
          <p:nvPr userDrawn="1"/>
        </p:nvSpPr>
        <p:spPr>
          <a:xfrm rot="20944220">
            <a:off x="4460502" y="2824721"/>
            <a:ext cx="472481" cy="3922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19"/>
          <p:cNvSpPr/>
          <p:nvPr userDrawn="1"/>
        </p:nvSpPr>
        <p:spPr>
          <a:xfrm rot="20944220">
            <a:off x="4455060" y="2893616"/>
            <a:ext cx="472481" cy="3922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圆角矩形 20"/>
          <p:cNvSpPr/>
          <p:nvPr userDrawn="1"/>
        </p:nvSpPr>
        <p:spPr>
          <a:xfrm rot="20944220">
            <a:off x="4455060" y="2962511"/>
            <a:ext cx="472481" cy="3922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椭圆 21"/>
          <p:cNvSpPr/>
          <p:nvPr userDrawn="1"/>
        </p:nvSpPr>
        <p:spPr>
          <a:xfrm>
            <a:off x="5129102" y="1823021"/>
            <a:ext cx="1954658" cy="1954658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13800" b="1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25600" y="838800"/>
            <a:ext cx="5817600" cy="979200"/>
          </a:xfrm>
        </p:spPr>
        <p:txBody>
          <a:bodyPr lIns="0" tIns="0" rIns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202400" y="2538000"/>
            <a:ext cx="4550400" cy="3556800"/>
          </a:xfrm>
        </p:spPr>
        <p:txBody>
          <a:bodyPr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86400" y="2538000"/>
            <a:ext cx="4550400" cy="3556800"/>
          </a:xfrm>
        </p:spPr>
        <p:txBody>
          <a:bodyPr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3225023" y="1841500"/>
            <a:ext cx="2921000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120623" y="1841500"/>
            <a:ext cx="2921000" cy="5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53201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53201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32400" y="1332000"/>
            <a:ext cx="7048800" cy="2386800"/>
          </a:xfrm>
        </p:spPr>
        <p:txBody>
          <a:bodyPr bIns="46800" anchor="b" anchorCtr="0">
            <a:normAutofit/>
          </a:bodyPr>
          <a:lstStyle>
            <a:lvl1pPr algn="ctr">
              <a:defRPr sz="96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800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42764" y="365125"/>
            <a:ext cx="1711035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8652164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155575"/>
            <a:ext cx="10515600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43000"/>
            <a:ext cx="10515600" cy="5033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A1BB201A-7235-4E23-BDB2-9F9A947DC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4040BD5F-9460-4C8E-A23B-637455E4D5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1515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1515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1515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1515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1515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jpeg"/><Relationship Id="rId2" Type="http://schemas.openxmlformats.org/officeDocument/2006/relationships/slide" Target="slide4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jpeg"/><Relationship Id="rId2" Type="http://schemas.openxmlformats.org/officeDocument/2006/relationships/slide" Target="slide4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jpeg"/><Relationship Id="rId2" Type="http://schemas.openxmlformats.org/officeDocument/2006/relationships/slide" Target="slide4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jpeg"/><Relationship Id="rId2" Type="http://schemas.openxmlformats.org/officeDocument/2006/relationships/slide" Target="slide4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jpeg"/><Relationship Id="rId2" Type="http://schemas.openxmlformats.org/officeDocument/2006/relationships/slide" Target="slide4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jpeg"/><Relationship Id="rId2" Type="http://schemas.openxmlformats.org/officeDocument/2006/relationships/slide" Target="slide4.xml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slide" Target="slide4.xml"/><Relationship Id="rId1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20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21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slide" Target="slide4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17"/>
          <p:cNvSpPr/>
          <p:nvPr/>
        </p:nvSpPr>
        <p:spPr>
          <a:xfrm>
            <a:off x="-2540" y="2433638"/>
            <a:ext cx="12193588" cy="2060575"/>
          </a:xfrm>
          <a:prstGeom prst="rect">
            <a:avLst/>
          </a:prstGeom>
          <a:solidFill>
            <a:srgbClr val="9BBB59"/>
          </a:solidFill>
          <a:ln w="25400">
            <a:noFill/>
          </a:ln>
        </p:spPr>
        <p:txBody>
          <a:bodyPr lIns="91422" tIns="45711" rIns="91422" bIns="45711" anchor="ctr"/>
          <a:p>
            <a:pPr lvl="0">
              <a:lnSpc>
                <a:spcPct val="100000"/>
              </a:lnSpc>
            </a:pPr>
            <a:endParaRPr sz="4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00" name="组合 4099"/>
          <p:cNvGrpSpPr/>
          <p:nvPr/>
        </p:nvGrpSpPr>
        <p:grpSpPr>
          <a:xfrm>
            <a:off x="695960" y="2276475"/>
            <a:ext cx="2638425" cy="2320925"/>
            <a:chOff x="0" y="0"/>
            <a:chExt cx="2638768" cy="2320472"/>
          </a:xfrm>
        </p:grpSpPr>
        <p:sp>
          <p:nvSpPr>
            <p:cNvPr id="4101" name="矩形 4"/>
            <p:cNvSpPr/>
            <p:nvPr/>
          </p:nvSpPr>
          <p:spPr>
            <a:xfrm>
              <a:off x="478528" y="0"/>
              <a:ext cx="2160240" cy="156208"/>
            </a:xfrm>
            <a:custGeom>
              <a:avLst/>
              <a:gdLst>
                <a:gd name="txL" fmla="*/ 0 w 2160240"/>
                <a:gd name="txT" fmla="*/ 0 h 156208"/>
                <a:gd name="txR" fmla="*/ 2160240 w 2160240"/>
                <a:gd name="txB" fmla="*/ 156208 h 156208"/>
              </a:gdLst>
              <a:ahLst/>
              <a:cxnLst>
                <a:cxn ang="0">
                  <a:pos x="134112" y="0"/>
                </a:cxn>
                <a:cxn ang="0">
                  <a:pos x="2160240" y="12192"/>
                </a:cxn>
                <a:cxn ang="0">
                  <a:pos x="2160240" y="156208"/>
                </a:cxn>
                <a:cxn ang="0">
                  <a:pos x="0" y="156208"/>
                </a:cxn>
                <a:cxn ang="0">
                  <a:pos x="134112" y="0"/>
                </a:cxn>
              </a:cxnLst>
              <a:rect l="txL" t="txT" r="txR" b="txB"/>
              <a:pathLst>
                <a:path w="2160240" h="156208">
                  <a:moveTo>
                    <a:pt x="134112" y="0"/>
                  </a:moveTo>
                  <a:lnTo>
                    <a:pt x="2160240" y="12192"/>
                  </a:lnTo>
                  <a:lnTo>
                    <a:pt x="2160240" y="156208"/>
                  </a:lnTo>
                  <a:lnTo>
                    <a:pt x="0" y="156208"/>
                  </a:lnTo>
                  <a:lnTo>
                    <a:pt x="134112" y="0"/>
                  </a:lnTo>
                  <a:close/>
                </a:path>
              </a:pathLst>
            </a:custGeom>
            <a:solidFill>
              <a:srgbClr val="A5A5A5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2" name="矩形 3"/>
            <p:cNvSpPr/>
            <p:nvPr/>
          </p:nvSpPr>
          <p:spPr>
            <a:xfrm>
              <a:off x="0" y="2180480"/>
              <a:ext cx="2134712" cy="139992"/>
            </a:xfrm>
            <a:custGeom>
              <a:avLst/>
              <a:gdLst>
                <a:gd name="txL" fmla="*/ 0 w 1928127"/>
                <a:gd name="txT" fmla="*/ 0 h 266629"/>
                <a:gd name="txR" fmla="*/ 1928127 w 1928127"/>
                <a:gd name="txB" fmla="*/ 266629 h 266629"/>
              </a:gdLst>
              <a:ahLst/>
              <a:cxnLst>
                <a:cxn ang="0">
                  <a:pos x="0" y="0"/>
                </a:cxn>
                <a:cxn ang="0">
                  <a:pos x="1928127" y="23221"/>
                </a:cxn>
                <a:cxn ang="0">
                  <a:pos x="1928127" y="266629"/>
                </a:cxn>
                <a:cxn ang="0">
                  <a:pos x="70399" y="266629"/>
                </a:cxn>
                <a:cxn ang="0">
                  <a:pos x="0" y="0"/>
                </a:cxn>
              </a:cxnLst>
              <a:rect l="txL" t="txT" r="txR" b="txB"/>
              <a:pathLst>
                <a:path w="1928127" h="266629">
                  <a:moveTo>
                    <a:pt x="0" y="0"/>
                  </a:moveTo>
                  <a:lnTo>
                    <a:pt x="1928127" y="23221"/>
                  </a:lnTo>
                  <a:lnTo>
                    <a:pt x="1928127" y="266629"/>
                  </a:lnTo>
                  <a:lnTo>
                    <a:pt x="70399" y="2666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A5A5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103" name="矩形 2"/>
          <p:cNvSpPr/>
          <p:nvPr/>
        </p:nvSpPr>
        <p:spPr>
          <a:xfrm>
            <a:off x="781685" y="2289175"/>
            <a:ext cx="2552700" cy="2320925"/>
          </a:xfrm>
          <a:custGeom>
            <a:avLst/>
            <a:gdLst>
              <a:gd name="txL" fmla="*/ 0 w 2552672"/>
              <a:gd name="txT" fmla="*/ 0 h 2448272"/>
              <a:gd name="txR" fmla="*/ 2552672 w 2552672"/>
              <a:gd name="txB" fmla="*/ 2448272 h 2448272"/>
            </a:gdLst>
            <a:ahLst/>
            <a:cxnLst>
              <a:cxn ang="0">
                <a:pos x="536448" y="0"/>
              </a:cxn>
              <a:cxn ang="0">
                <a:pos x="2552672" y="0"/>
              </a:cxn>
              <a:cxn ang="0">
                <a:pos x="2064992" y="2448272"/>
              </a:cxn>
              <a:cxn ang="0">
                <a:pos x="0" y="2423888"/>
              </a:cxn>
              <a:cxn ang="0">
                <a:pos x="536448" y="0"/>
              </a:cxn>
            </a:cxnLst>
            <a:rect l="txL" t="txT" r="txR" b="txB"/>
            <a:pathLst>
              <a:path w="2552672" h="2448272">
                <a:moveTo>
                  <a:pt x="536448" y="0"/>
                </a:moveTo>
                <a:lnTo>
                  <a:pt x="2552672" y="0"/>
                </a:lnTo>
                <a:lnTo>
                  <a:pt x="2064992" y="2448272"/>
                </a:lnTo>
                <a:lnTo>
                  <a:pt x="0" y="2423888"/>
                </a:lnTo>
                <a:lnTo>
                  <a:pt x="536448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 lIns="91422" tIns="45711" rIns="91422" bIns="45711"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04" name="组合 4103"/>
          <p:cNvGrpSpPr/>
          <p:nvPr/>
        </p:nvGrpSpPr>
        <p:grpSpPr>
          <a:xfrm>
            <a:off x="3131185" y="2284413"/>
            <a:ext cx="2651125" cy="2320925"/>
            <a:chOff x="0" y="0"/>
            <a:chExt cx="2650960" cy="2320472"/>
          </a:xfrm>
        </p:grpSpPr>
        <p:sp>
          <p:nvSpPr>
            <p:cNvPr id="4105" name="矩形 4"/>
            <p:cNvSpPr/>
            <p:nvPr/>
          </p:nvSpPr>
          <p:spPr>
            <a:xfrm>
              <a:off x="490720" y="0"/>
              <a:ext cx="2160240" cy="156208"/>
            </a:xfrm>
            <a:custGeom>
              <a:avLst/>
              <a:gdLst>
                <a:gd name="txL" fmla="*/ 0 w 2160240"/>
                <a:gd name="txT" fmla="*/ 0 h 156208"/>
                <a:gd name="txR" fmla="*/ 2160240 w 2160240"/>
                <a:gd name="txB" fmla="*/ 156208 h 156208"/>
              </a:gdLst>
              <a:ahLst/>
              <a:cxnLst>
                <a:cxn ang="0">
                  <a:pos x="134112" y="0"/>
                </a:cxn>
                <a:cxn ang="0">
                  <a:pos x="2160240" y="12192"/>
                </a:cxn>
                <a:cxn ang="0">
                  <a:pos x="2160240" y="156208"/>
                </a:cxn>
                <a:cxn ang="0">
                  <a:pos x="0" y="156208"/>
                </a:cxn>
                <a:cxn ang="0">
                  <a:pos x="134112" y="0"/>
                </a:cxn>
              </a:cxnLst>
              <a:rect l="txL" t="txT" r="txR" b="txB"/>
              <a:pathLst>
                <a:path w="2160240" h="156208">
                  <a:moveTo>
                    <a:pt x="134112" y="0"/>
                  </a:moveTo>
                  <a:lnTo>
                    <a:pt x="2160240" y="12192"/>
                  </a:lnTo>
                  <a:lnTo>
                    <a:pt x="2160240" y="156208"/>
                  </a:lnTo>
                  <a:lnTo>
                    <a:pt x="0" y="156208"/>
                  </a:lnTo>
                  <a:lnTo>
                    <a:pt x="134112" y="0"/>
                  </a:lnTo>
                  <a:close/>
                </a:path>
              </a:pathLst>
            </a:custGeom>
            <a:solidFill>
              <a:srgbClr val="A5A5A5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矩形 3"/>
            <p:cNvSpPr/>
            <p:nvPr/>
          </p:nvSpPr>
          <p:spPr>
            <a:xfrm>
              <a:off x="0" y="2192672"/>
              <a:ext cx="2146904" cy="127800"/>
            </a:xfrm>
            <a:custGeom>
              <a:avLst/>
              <a:gdLst>
                <a:gd name="txL" fmla="*/ 0 w 1939139"/>
                <a:gd name="txT" fmla="*/ 0 h 243408"/>
                <a:gd name="txR" fmla="*/ 1939139 w 1939139"/>
                <a:gd name="txB" fmla="*/ 243408 h 243408"/>
              </a:gdLst>
              <a:ahLst/>
              <a:cxnLst>
                <a:cxn ang="0">
                  <a:pos x="0" y="0"/>
                </a:cxn>
                <a:cxn ang="0">
                  <a:pos x="1939139" y="0"/>
                </a:cxn>
                <a:cxn ang="0">
                  <a:pos x="1939139" y="243408"/>
                </a:cxn>
                <a:cxn ang="0">
                  <a:pos x="81411" y="243408"/>
                </a:cxn>
                <a:cxn ang="0">
                  <a:pos x="0" y="0"/>
                </a:cxn>
              </a:cxnLst>
              <a:rect l="txL" t="txT" r="txR" b="txB"/>
              <a:pathLst>
                <a:path w="1939139" h="243408">
                  <a:moveTo>
                    <a:pt x="0" y="0"/>
                  </a:moveTo>
                  <a:lnTo>
                    <a:pt x="1939139" y="0"/>
                  </a:lnTo>
                  <a:lnTo>
                    <a:pt x="1939139" y="243408"/>
                  </a:lnTo>
                  <a:lnTo>
                    <a:pt x="81411" y="2434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A5A5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107" name="矩形 2"/>
          <p:cNvSpPr/>
          <p:nvPr/>
        </p:nvSpPr>
        <p:spPr>
          <a:xfrm>
            <a:off x="3229610" y="2297113"/>
            <a:ext cx="2552700" cy="2320925"/>
          </a:xfrm>
          <a:custGeom>
            <a:avLst/>
            <a:gdLst>
              <a:gd name="txL" fmla="*/ 0 w 2552672"/>
              <a:gd name="txT" fmla="*/ 0 h 2448272"/>
              <a:gd name="txR" fmla="*/ 2552672 w 2552672"/>
              <a:gd name="txB" fmla="*/ 2448272 h 2448272"/>
            </a:gdLst>
            <a:ahLst/>
            <a:cxnLst>
              <a:cxn ang="0">
                <a:pos x="536448" y="0"/>
              </a:cxn>
              <a:cxn ang="0">
                <a:pos x="2552672" y="0"/>
              </a:cxn>
              <a:cxn ang="0">
                <a:pos x="2064992" y="2448272"/>
              </a:cxn>
              <a:cxn ang="0">
                <a:pos x="0" y="2423888"/>
              </a:cxn>
              <a:cxn ang="0">
                <a:pos x="536448" y="0"/>
              </a:cxn>
            </a:cxnLst>
            <a:rect l="txL" t="txT" r="txR" b="txB"/>
            <a:pathLst>
              <a:path w="2552672" h="2448272">
                <a:moveTo>
                  <a:pt x="536448" y="0"/>
                </a:moveTo>
                <a:lnTo>
                  <a:pt x="2552672" y="0"/>
                </a:lnTo>
                <a:lnTo>
                  <a:pt x="2064992" y="2448272"/>
                </a:lnTo>
                <a:lnTo>
                  <a:pt x="0" y="2423888"/>
                </a:lnTo>
                <a:lnTo>
                  <a:pt x="536448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 lIns="91422" tIns="45711" rIns="91422" bIns="45711"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8" name="矩形 2"/>
          <p:cNvSpPr/>
          <p:nvPr/>
        </p:nvSpPr>
        <p:spPr>
          <a:xfrm>
            <a:off x="851535" y="2343150"/>
            <a:ext cx="2409825" cy="2190750"/>
          </a:xfrm>
          <a:custGeom>
            <a:avLst/>
            <a:gdLst>
              <a:gd name="txL" fmla="*/ 0 w 2552672"/>
              <a:gd name="txT" fmla="*/ 0 h 2448272"/>
              <a:gd name="txR" fmla="*/ 2552672 w 2552672"/>
              <a:gd name="txB" fmla="*/ 2448272 h 2448272"/>
            </a:gdLst>
            <a:ahLst/>
            <a:cxnLst>
              <a:cxn ang="0">
                <a:pos x="536448" y="0"/>
              </a:cxn>
              <a:cxn ang="0">
                <a:pos x="2552672" y="0"/>
              </a:cxn>
              <a:cxn ang="0">
                <a:pos x="2064992" y="2448272"/>
              </a:cxn>
              <a:cxn ang="0">
                <a:pos x="0" y="2423888"/>
              </a:cxn>
              <a:cxn ang="0">
                <a:pos x="536448" y="0"/>
              </a:cxn>
            </a:cxnLst>
            <a:rect l="txL" t="txT" r="txR" b="txB"/>
            <a:pathLst>
              <a:path w="2552672" h="2448272">
                <a:moveTo>
                  <a:pt x="536448" y="0"/>
                </a:moveTo>
                <a:lnTo>
                  <a:pt x="2552672" y="0"/>
                </a:lnTo>
                <a:lnTo>
                  <a:pt x="2064992" y="2448272"/>
                </a:lnTo>
                <a:lnTo>
                  <a:pt x="0" y="2423888"/>
                </a:lnTo>
                <a:lnTo>
                  <a:pt x="536448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25400">
            <a:noFill/>
          </a:ln>
        </p:spPr>
        <p:txBody>
          <a:bodyPr lIns="91422" tIns="45711" rIns="91422" bIns="45711"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9" name="矩形 2"/>
          <p:cNvSpPr/>
          <p:nvPr/>
        </p:nvSpPr>
        <p:spPr>
          <a:xfrm>
            <a:off x="3302635" y="2343150"/>
            <a:ext cx="2409825" cy="2190750"/>
          </a:xfrm>
          <a:custGeom>
            <a:avLst/>
            <a:gdLst>
              <a:gd name="txL" fmla="*/ 0 w 2552672"/>
              <a:gd name="txT" fmla="*/ 0 h 2448272"/>
              <a:gd name="txR" fmla="*/ 2552672 w 2552672"/>
              <a:gd name="txB" fmla="*/ 2448272 h 2448272"/>
            </a:gdLst>
            <a:ahLst/>
            <a:cxnLst>
              <a:cxn ang="0">
                <a:pos x="536448" y="0"/>
              </a:cxn>
              <a:cxn ang="0">
                <a:pos x="2552672" y="0"/>
              </a:cxn>
              <a:cxn ang="0">
                <a:pos x="2064992" y="2448272"/>
              </a:cxn>
              <a:cxn ang="0">
                <a:pos x="0" y="2423888"/>
              </a:cxn>
              <a:cxn ang="0">
                <a:pos x="536448" y="0"/>
              </a:cxn>
            </a:cxnLst>
            <a:rect l="txL" t="txT" r="txR" b="txB"/>
            <a:pathLst>
              <a:path w="2552672" h="2448272">
                <a:moveTo>
                  <a:pt x="536448" y="0"/>
                </a:moveTo>
                <a:lnTo>
                  <a:pt x="2552672" y="0"/>
                </a:lnTo>
                <a:lnTo>
                  <a:pt x="2064992" y="2448272"/>
                </a:lnTo>
                <a:lnTo>
                  <a:pt x="0" y="2423888"/>
                </a:lnTo>
                <a:lnTo>
                  <a:pt x="536448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lIns="91422" tIns="45711" rIns="91422" bIns="45711"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10" name="矩形 12"/>
          <p:cNvSpPr/>
          <p:nvPr/>
        </p:nvSpPr>
        <p:spPr>
          <a:xfrm>
            <a:off x="6168390" y="3026410"/>
            <a:ext cx="4057650" cy="1182370"/>
          </a:xfrm>
          <a:prstGeom prst="rect">
            <a:avLst/>
          </a:prstGeom>
          <a:noFill/>
          <a:ln w="25400">
            <a:noFill/>
          </a:ln>
        </p:spPr>
        <p:txBody>
          <a:bodyPr anchor="ctr" anchorCtr="0"/>
          <a:p>
            <a:pPr lvl="0" algn="dist">
              <a:lnSpc>
                <a:spcPct val="100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心理健康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111" name="组合 4110"/>
          <p:cNvGrpSpPr/>
          <p:nvPr/>
        </p:nvGrpSpPr>
        <p:grpSpPr>
          <a:xfrm>
            <a:off x="10136823" y="6256337"/>
            <a:ext cx="1935162" cy="473075"/>
            <a:chOff x="0" y="11117"/>
            <a:chExt cx="1936145" cy="473279"/>
          </a:xfrm>
        </p:grpSpPr>
        <p:sp>
          <p:nvSpPr>
            <p:cNvPr id="4112" name="Text Box 62"/>
            <p:cNvSpPr/>
            <p:nvPr/>
          </p:nvSpPr>
          <p:spPr>
            <a:xfrm>
              <a:off x="424742" y="78480"/>
              <a:ext cx="1511403" cy="3525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1600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北京出版社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pic>
          <p:nvPicPr>
            <p:cNvPr id="4113" name="Picture 9" descr="G:\封面文件\★LOGO\社标.png社标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11117"/>
              <a:ext cx="495514" cy="47327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99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3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5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8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4306" name="组合 54305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4307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4308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03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4309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记忆与学习态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4310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grpSp>
        <p:nvGrpSpPr>
          <p:cNvPr id="54311" name="组合 54310"/>
          <p:cNvGrpSpPr/>
          <p:nvPr/>
        </p:nvGrpSpPr>
        <p:grpSpPr>
          <a:xfrm>
            <a:off x="1846898" y="6015038"/>
            <a:ext cx="7777162" cy="828675"/>
            <a:chOff x="0" y="0"/>
            <a:chExt cx="7776656" cy="828000"/>
          </a:xfrm>
        </p:grpSpPr>
        <p:sp>
          <p:nvSpPr>
            <p:cNvPr id="54312" name="矩形 13"/>
            <p:cNvSpPr/>
            <p:nvPr/>
          </p:nvSpPr>
          <p:spPr>
            <a:xfrm>
              <a:off x="0" y="150097"/>
              <a:ext cx="7776656" cy="432000"/>
            </a:xfrm>
            <a:prstGeom prst="rect">
              <a:avLst/>
            </a:prstGeom>
            <a:solidFill>
              <a:srgbClr val="7BC143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54313" name="Picture 6" descr="E:\仝德志文件，勿删！\03-参考文档\！PPT图片及版面资源\06-PPT精选插图\12-标签\橙色把手-阴影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8733" y="0"/>
              <a:ext cx="1062000" cy="82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315" name="椭圆 16"/>
            <p:cNvSpPr/>
            <p:nvPr/>
          </p:nvSpPr>
          <p:spPr>
            <a:xfrm>
              <a:off x="144015" y="186480"/>
              <a:ext cx="360040" cy="360040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4316" name="TextBox 17"/>
          <p:cNvSpPr/>
          <p:nvPr/>
        </p:nvSpPr>
        <p:spPr>
          <a:xfrm>
            <a:off x="3502660" y="6203950"/>
            <a:ext cx="5834380" cy="384810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心理学家曾做过一项实验，让测试者识记一组序列词汇。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43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4319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320" name="圆角矩形 23"/>
          <p:cNvSpPr/>
          <p:nvPr/>
        </p:nvSpPr>
        <p:spPr>
          <a:xfrm>
            <a:off x="2172335" y="1844675"/>
            <a:ext cx="5735320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4321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322" name="TextBox 10"/>
          <p:cNvSpPr/>
          <p:nvPr/>
        </p:nvSpPr>
        <p:spPr>
          <a:xfrm>
            <a:off x="2352040" y="1412875"/>
            <a:ext cx="5313680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在学习的过程中应注意以下几点：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4324" name="TextBox 8"/>
          <p:cNvSpPr/>
          <p:nvPr/>
        </p:nvSpPr>
        <p:spPr>
          <a:xfrm>
            <a:off x="2783205" y="2987040"/>
            <a:ext cx="4514215" cy="1587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marL="0" lvl="0" indent="457200">
              <a:lnSpc>
                <a:spcPct val="134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一是增强识记的目的性。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 indent="457200">
              <a:lnSpc>
                <a:spcPct val="134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二是提高对识记材料的理解水平。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 indent="457200">
              <a:lnSpc>
                <a:spcPct val="134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三是多种分析器协同活动。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 indent="457200">
              <a:lnSpc>
                <a:spcPct val="134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四是学习程度，要过度学习。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4325" name="Picture 6" descr="C:\Users\cxy\Desktop\中职-《心理健康》\图\73N58PICz7H_1024.png73N58PICz7H_10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07020" y="3270885"/>
            <a:ext cx="4022090" cy="2677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5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7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28" name="TextBox 3"/>
          <p:cNvSpPr/>
          <p:nvPr/>
        </p:nvSpPr>
        <p:spPr>
          <a:xfrm>
            <a:off x="10960735" y="571500"/>
            <a:ext cx="895350" cy="36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en-US" altLang="zh-CN" sz="1800">
                <a:solidFill>
                  <a:srgbClr val="7BC143"/>
                </a:solidFill>
                <a:latin typeface="Broadway" panose="04040905080B02020502" pitchFamily="2" charset="0"/>
                <a:ea typeface="楷体" panose="02010609060101010101" pitchFamily="1" charset="-122"/>
                <a:sym typeface="经典繁仿黑" pitchFamily="1" charset="-122"/>
              </a:rPr>
              <a:t>LOGO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2230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2258" name="组合 52257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2259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2260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4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2261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学习策略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62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2270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2271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72" name="圆角矩形 23"/>
          <p:cNvSpPr/>
          <p:nvPr/>
        </p:nvSpPr>
        <p:spPr>
          <a:xfrm>
            <a:off x="2172335" y="1844675"/>
            <a:ext cx="9359900" cy="39608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2273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74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SQ3R法的基本步骤为：</a:t>
            </a:r>
            <a:endParaRPr lang="zh-CN" altLang="en-US" sz="2000" b="1" dirty="0">
              <a:solidFill>
                <a:srgbClr val="F7964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2275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76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77" name="矩形 9"/>
          <p:cNvSpPr/>
          <p:nvPr/>
        </p:nvSpPr>
        <p:spPr>
          <a:xfrm>
            <a:off x="11652885" y="5705475"/>
            <a:ext cx="492125" cy="1000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78" name="TextBox 10"/>
          <p:cNvSpPr/>
          <p:nvPr/>
        </p:nvSpPr>
        <p:spPr>
          <a:xfrm>
            <a:off x="11652885" y="2657475"/>
            <a:ext cx="492125" cy="133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r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学习策略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79" name="Text Box 44"/>
          <p:cNvSpPr/>
          <p:nvPr/>
        </p:nvSpPr>
        <p:spPr>
          <a:xfrm>
            <a:off x="2329815" y="2882900"/>
            <a:ext cx="9020810" cy="2720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457200" algn="just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第一步，浏览，是指对教材标题作迅速浏览，以便了解教材中的主要观点和这些观点呈现的逻辑顺序；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457200" algn="just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第二步，问题，即把教材中章节的标题转换成问题，以便集中注意力和思考每一章节所讨论的主题；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457200" algn="just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第三步，阅读，是指认真阅读标题下面各部分的具体内容，以便能够对问题做出回答；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457200" algn="just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第四步，背诵，即在阅读完之后，根据个人对内容的理解和回答问题的需要，整理出简明的答题大纲，予以背诵；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457200" algn="just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第五步，复习，是指在学习之后即对全部学习内容作简略复习，一则进一步获得对教材内容和结构体系的整体印象，二则可纠正记忆中的错误，加深对教材重点的准确理解和记忆。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280" name="Text Box 44"/>
          <p:cNvSpPr/>
          <p:nvPr/>
        </p:nvSpPr>
        <p:spPr>
          <a:xfrm>
            <a:off x="2352040" y="1910715"/>
            <a:ext cx="8998585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4572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SQ3R法。这是鲁滨逊设计的一种学习方法，旨在帮助学生获得把握重点的技巧以及掌握减轻遗忘的方法。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2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52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79" grpId="0" bldLvl="0"/>
      <p:bldP spid="5228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7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28" name="TextBox 3"/>
          <p:cNvSpPr/>
          <p:nvPr/>
        </p:nvSpPr>
        <p:spPr>
          <a:xfrm>
            <a:off x="10960735" y="571500"/>
            <a:ext cx="895350" cy="36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en-US" altLang="zh-CN" sz="1800">
                <a:solidFill>
                  <a:srgbClr val="7BC143"/>
                </a:solidFill>
                <a:latin typeface="Broadway" panose="04040905080B02020502" pitchFamily="2" charset="0"/>
                <a:ea typeface="楷体" panose="02010609060101010101" pitchFamily="1" charset="-122"/>
                <a:sym typeface="经典繁仿黑" pitchFamily="1" charset="-122"/>
              </a:rPr>
              <a:t>LOGO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2230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2258" name="组合 52257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2259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2260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4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2261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学习策略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62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2270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2271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72" name="圆角矩形 23"/>
          <p:cNvSpPr/>
          <p:nvPr/>
        </p:nvSpPr>
        <p:spPr>
          <a:xfrm>
            <a:off x="2172335" y="1844675"/>
            <a:ext cx="9359900" cy="39608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2273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74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en-US" altLang="zh-CN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PQ4</a:t>
            </a: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R法：</a:t>
            </a:r>
            <a:endParaRPr lang="zh-CN" altLang="en-US" sz="2000" b="1" dirty="0">
              <a:solidFill>
                <a:srgbClr val="F7964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2275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76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77" name="矩形 9"/>
          <p:cNvSpPr/>
          <p:nvPr/>
        </p:nvSpPr>
        <p:spPr>
          <a:xfrm>
            <a:off x="11652885" y="5705475"/>
            <a:ext cx="492125" cy="1000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78" name="TextBox 10"/>
          <p:cNvSpPr/>
          <p:nvPr/>
        </p:nvSpPr>
        <p:spPr>
          <a:xfrm>
            <a:off x="11652885" y="2657475"/>
            <a:ext cx="492125" cy="133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r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学习策略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79" name="Text Box 44"/>
          <p:cNvSpPr/>
          <p:nvPr/>
        </p:nvSpPr>
        <p:spPr>
          <a:xfrm>
            <a:off x="2329815" y="2882900"/>
            <a:ext cx="9020810" cy="214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457200" algn="just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具体含义如下；P代表预习(Preview)，快速预览材料，对文章的主题和主要标题有大致了解；Q代表提问(Question)。R代表阅读(Reading)。R代表反思(Reflect)，在这一阶段要求学生理解所学内容的意义。学生可以通过将现在所学内容与已有的知识相互联系起来，把阅读材料的细节和主观观念联系起来，对所学内容作些评论等方法来实现对阅读内容的理解。R代表背诵(Recite)。R代表复习(Review)。</a:t>
            </a:r>
            <a:endParaRPr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280" name="Text Box 44"/>
          <p:cNvSpPr/>
          <p:nvPr/>
        </p:nvSpPr>
        <p:spPr>
          <a:xfrm>
            <a:off x="2352040" y="1910715"/>
            <a:ext cx="8998585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4572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PQ4R法。近年来在在西方被学生广泛应用于理解和记忆的学习技术，由托马斯和罗宾逊提出。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2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52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79" grpId="0" bldLvl="0"/>
      <p:bldP spid="5228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3282" name="组合 53281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3283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3284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3285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8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5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6" name="圆角矩形 23"/>
          <p:cNvSpPr/>
          <p:nvPr/>
        </p:nvSpPr>
        <p:spPr>
          <a:xfrm>
            <a:off x="2172335" y="1844675"/>
            <a:ext cx="9540875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329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一、学习目标缺失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329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0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303" name="Text Box 44"/>
          <p:cNvSpPr/>
          <p:nvPr/>
        </p:nvSpPr>
        <p:spPr>
          <a:xfrm>
            <a:off x="2410460" y="2244725"/>
            <a:ext cx="6188075" cy="256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相当的学生是顺从父母的意志,或没有其它事可做,才到中职学校学习，没有学习的近期、中期和远期目标。不少职校生对进入职业学校学习自信心不足,认定社会对中职学校存在偏见,靠自己的努力学习怎么学也不可能改变这种现实。因而缺乏学习目标,无正确的学习动机,学习无计划性,无成就感,无抱负和理想,厌倦、逃避学习,只求最终混张文凭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 descr="09e58PICyn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945" y="1844675"/>
            <a:ext cx="2755265" cy="3963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3282" name="组合 53281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3283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3284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3285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8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5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6" name="圆角矩形 23"/>
          <p:cNvSpPr/>
          <p:nvPr/>
        </p:nvSpPr>
        <p:spPr>
          <a:xfrm>
            <a:off x="2172335" y="1844675"/>
            <a:ext cx="9540875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329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二、学习心态消极自卑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329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0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303" name="Text Box 44"/>
          <p:cNvSpPr/>
          <p:nvPr/>
        </p:nvSpPr>
        <p:spPr>
          <a:xfrm>
            <a:off x="2410460" y="2244725"/>
            <a:ext cx="618871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就我国目前中等职业技术教育的现状而言,随着普通高等学校的扩招,职业学校的生源基本上是以中考后半段考分的学生为主,在常人眼里他们属于学习上的差生、品德上的差生,长期处在被别人瞧不起的地位,常常听到指责和不满,常常看到歧视眼光,于是认为自己是将来没有出息、事业上难有作为、几乎是没有什么希望的人,从而出现精神萎靡不振,自暴自弃、破罐破摔现象,思想上不求进步,学习上不思进取,生活上自由散漫,抱着混世度日的心态打发时间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 descr="09e58PICyn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945" y="1844675"/>
            <a:ext cx="2755265" cy="3963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3282" name="组合 53281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3283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3284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3285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8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5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6" name="圆角矩形 23"/>
          <p:cNvSpPr/>
          <p:nvPr/>
        </p:nvSpPr>
        <p:spPr>
          <a:xfrm>
            <a:off x="2172335" y="1844675"/>
            <a:ext cx="9540875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329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三、学习兴趣缺乏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329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0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303" name="Text Box 44"/>
          <p:cNvSpPr/>
          <p:nvPr/>
        </p:nvSpPr>
        <p:spPr>
          <a:xfrm>
            <a:off x="2423160" y="1923415"/>
            <a:ext cx="6187440" cy="379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进入中职后，各专业都有系列的专业课，课中抽象的理论多，能力要求高，部分学生由于原来基础差，开始时没有足够的重视，学习跟不上进度了，学习中的问题也越积越多，成功的体验也越来越少，学习兴趣逐渐减弱。其次，因逻辑抽象思维能力差，不适应课程难度失去兴趣。加之在学习中见效慢，时间长，就失去了学习兴趣。再次，对所学专业没有兴趣，导致学习兴趣降低。有的学生对所学专业不了解，在报读时不是按自己的意愿选择该专业，结果不喜欢所专业学专业，从而失去兴趣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 descr="09e58PICyn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945" y="1844675"/>
            <a:ext cx="2755265" cy="3963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3282" name="组合 53281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3283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3284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3285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8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5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6" name="圆角矩形 23"/>
          <p:cNvSpPr/>
          <p:nvPr/>
        </p:nvSpPr>
        <p:spPr>
          <a:xfrm>
            <a:off x="2172335" y="1844675"/>
            <a:ext cx="9540875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329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四、学习动机层次低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329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0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303" name="Text Box 44"/>
          <p:cNvSpPr/>
          <p:nvPr/>
        </p:nvSpPr>
        <p:spPr>
          <a:xfrm>
            <a:off x="2423160" y="1929130"/>
            <a:ext cx="6188710" cy="379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学习动机指直接推动学生进行学习的一种内部动力,是激励和指引学生进行学习的一种需要。根据引起动机的原因,分为内部学习动机和外部学习动机,由内部因素,如好奇心、求知欲、兴趣、责任心、上进心等引起学习动机即是内部动机,内部动机比较稳定,会随着目标的实现而增强。不少职校生对学习的认知内驱力不足,对学习提不起内在的兴趣,缺乏学习内部动机。学习的实用化倾向十分明显,过分追求学习上的急功近利和“短平快”,对学习文化基础课和思想品德课很不情愿,觉得学了将来没有用等于在浪费时间,还不如不学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 descr="09e58PICyn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945" y="1844675"/>
            <a:ext cx="2755265" cy="3963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3282" name="组合 53281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3283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3284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3285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8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5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6" name="圆角矩形 23"/>
          <p:cNvSpPr/>
          <p:nvPr/>
        </p:nvSpPr>
        <p:spPr>
          <a:xfrm>
            <a:off x="2172335" y="1844675"/>
            <a:ext cx="9540875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329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五、学习策略缺少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329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0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303" name="Text Box 44"/>
          <p:cNvSpPr/>
          <p:nvPr/>
        </p:nvSpPr>
        <p:spPr>
          <a:xfrm>
            <a:off x="2410460" y="2244725"/>
            <a:ext cx="584200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不少职校生在初中阶段就没有养成良好的学习习惯,不知道怎样学更科学、更有效,没有掌握基本的学习策略, 没有有效的学习方法。表现为惰性大，依赖性强，学习不主动，课前不预习，课后不复习总结，课内不做笔记，注意力不集中，或根木不知如何听课；不善于安排和调整学习时间，整个学习过程无计划，无目标，无措施；不会结合实际灵活运用知识等等。因为不会学因而学不好,由学不好到不愿意学,最后发展到厌学、逃学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 descr="09e58PICyn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945" y="1844675"/>
            <a:ext cx="2755265" cy="3963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3282" name="组合 53281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3283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3284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3285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8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3295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6" name="圆角矩形 23"/>
          <p:cNvSpPr/>
          <p:nvPr/>
        </p:nvSpPr>
        <p:spPr>
          <a:xfrm>
            <a:off x="2172335" y="1844675"/>
            <a:ext cx="9540875" cy="396113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329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9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六、学习意志品质薄弱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329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0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303" name="Text Box 44"/>
          <p:cNvSpPr/>
          <p:nvPr/>
        </p:nvSpPr>
        <p:spPr>
          <a:xfrm>
            <a:off x="2410460" y="2244725"/>
            <a:ext cx="5842635" cy="256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意志是人在行动中自觉克服困难以实现预定目的的心理过程，表现在学习   活动中的种种意志就是学习意志。学习活动需要良好的意志品质。有相当一部分学生学生缺乏恒心，学习没有顽强拼搏的毅力，缺乏学习自制力，坚持性差，在学习过程斗中不能排除干扰,遇到困难就退缩，以致学习不能达到良好的效果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 descr="09e58PICyn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945" y="1844675"/>
            <a:ext cx="2755265" cy="3963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1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1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1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1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1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1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55299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302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5330" name="组合 55329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5331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5332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06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5333" name="TextBox 12"/>
          <p:cNvSpPr/>
          <p:nvPr/>
        </p:nvSpPr>
        <p:spPr>
          <a:xfrm>
            <a:off x="2712085" y="552450"/>
            <a:ext cx="413004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影响中职学生学习的心理因素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55339" name="组合 55338"/>
          <p:cNvGrpSpPr/>
          <p:nvPr/>
        </p:nvGrpSpPr>
        <p:grpSpPr>
          <a:xfrm>
            <a:off x="4897120" y="2882900"/>
            <a:ext cx="6671945" cy="2783205"/>
            <a:chOff x="0" y="0"/>
            <a:chExt cx="6671166" cy="3157792"/>
          </a:xfrm>
        </p:grpSpPr>
        <p:sp>
          <p:nvSpPr>
            <p:cNvPr id="55340" name="直接连接符 39"/>
            <p:cNvSpPr/>
            <p:nvPr/>
          </p:nvSpPr>
          <p:spPr>
            <a:xfrm>
              <a:off x="179408" y="3157791"/>
              <a:ext cx="6491758" cy="1"/>
            </a:xfrm>
            <a:prstGeom prst="line">
              <a:avLst/>
            </a:prstGeom>
            <a:ln w="9525" cap="flat" cmpd="sng">
              <a:solidFill>
                <a:srgbClr val="92D050"/>
              </a:solidFill>
              <a:prstDash val="dash"/>
              <a:headEnd type="oval" w="med" len="med"/>
              <a:tailEnd type="oval" w="med" len="med"/>
            </a:ln>
          </p:spPr>
        </p:sp>
        <p:grpSp>
          <p:nvGrpSpPr>
            <p:cNvPr id="55341" name="组合 55340"/>
            <p:cNvGrpSpPr/>
            <p:nvPr/>
          </p:nvGrpSpPr>
          <p:grpSpPr>
            <a:xfrm>
              <a:off x="0" y="0"/>
              <a:ext cx="6671166" cy="2942816"/>
              <a:chOff x="0" y="0"/>
              <a:chExt cx="6671166" cy="2942816"/>
            </a:xfrm>
          </p:grpSpPr>
          <p:sp>
            <p:nvSpPr>
              <p:cNvPr id="55342" name="TextBox 41"/>
              <p:cNvSpPr/>
              <p:nvPr/>
            </p:nvSpPr>
            <p:spPr>
              <a:xfrm>
                <a:off x="0" y="0"/>
                <a:ext cx="731290" cy="12449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ctr">
                  <a:lnSpc>
                    <a:spcPct val="100000"/>
                  </a:lnSpc>
                </a:pPr>
                <a:r>
                  <a:rPr lang="en-US" altLang="x-none" sz="6600" dirty="0">
                    <a:solidFill>
                      <a:srgbClr val="92D050"/>
                    </a:solidFill>
                    <a:latin typeface="Broadway" panose="04040905080B02020502" pitchFamily="2" charset="0"/>
                    <a:ea typeface="微软雅黑" panose="020B0503020204020204" charset="-122"/>
                    <a:sym typeface="Broadway" panose="04040905080B02020502" pitchFamily="2" charset="0"/>
                  </a:rPr>
                  <a:t>2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55343" name="矩形 42"/>
              <p:cNvSpPr/>
              <p:nvPr/>
            </p:nvSpPr>
            <p:spPr>
              <a:xfrm>
                <a:off x="724354" y="59521"/>
                <a:ext cx="5946812" cy="28832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zh-CN" altLang="en-US" b="1" dirty="0">
                    <a:solidFill>
                      <a:srgbClr val="92D05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影响学习的非智力因素</a:t>
                </a:r>
                <a:endParaRPr lang="zh-CN" altLang="en-US" b="1" dirty="0">
                  <a:solidFill>
                    <a:srgbClr val="92D05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影响学习的非智力因素，包括除智力以外的全部个性心理特征，如学生的理想抱负、兴趣爱好、自我观察、自尊心、成就动机、社会责任感、生活态度与价值观念等。这些个性特征往往构成学习的动机，成为激励学习的重要心理动力。因此，为了提高学生的学习效率和质量，不但要充分发挥学生的潜能，调动和组织学生的智力因素，而且要充分激发学生学习的动机和非智力因素，使学习变为他们自己的需要和愿望。</a:t>
                </a:r>
                <a:endParaRPr lang="zh-CN" altLang="en-US" sz="16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55344" name="组合 55343"/>
          <p:cNvGrpSpPr/>
          <p:nvPr/>
        </p:nvGrpSpPr>
        <p:grpSpPr>
          <a:xfrm>
            <a:off x="4899923" y="1312863"/>
            <a:ext cx="6669460" cy="1097280"/>
            <a:chOff x="3437" y="0"/>
            <a:chExt cx="6668366" cy="1097764"/>
          </a:xfrm>
        </p:grpSpPr>
        <p:grpSp>
          <p:nvGrpSpPr>
            <p:cNvPr id="55345" name="组合 55344"/>
            <p:cNvGrpSpPr/>
            <p:nvPr/>
          </p:nvGrpSpPr>
          <p:grpSpPr>
            <a:xfrm>
              <a:off x="3437" y="0"/>
              <a:ext cx="6667731" cy="1097764"/>
              <a:chOff x="3437" y="0"/>
              <a:chExt cx="6667731" cy="1097764"/>
            </a:xfrm>
          </p:grpSpPr>
          <p:sp>
            <p:nvSpPr>
              <p:cNvPr id="55346" name="TextBox 46"/>
              <p:cNvSpPr/>
              <p:nvPr/>
            </p:nvSpPr>
            <p:spPr>
              <a:xfrm>
                <a:off x="3437" y="0"/>
                <a:ext cx="724416" cy="10977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algn="ctr">
                  <a:lnSpc>
                    <a:spcPct val="100000"/>
                  </a:lnSpc>
                </a:pPr>
                <a:r>
                  <a:rPr lang="en-US" altLang="x-none" sz="6600" dirty="0">
                    <a:solidFill>
                      <a:srgbClr val="92D050"/>
                    </a:solidFill>
                    <a:latin typeface="Broadway" panose="04040905080B02020502" pitchFamily="2" charset="0"/>
                    <a:ea typeface="微软雅黑" panose="020B0503020204020204" charset="-122"/>
                    <a:sym typeface="Broadway" panose="04040905080B02020502" pitchFamily="2" charset="0"/>
                  </a:rPr>
                  <a:t>1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55347" name="矩形 47"/>
              <p:cNvSpPr/>
              <p:nvPr/>
            </p:nvSpPr>
            <p:spPr>
              <a:xfrm>
                <a:off x="724356" y="7956"/>
                <a:ext cx="5946812" cy="7890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zh-CN" altLang="en-US" b="1" dirty="0">
                    <a:solidFill>
                      <a:srgbClr val="92D05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影响学习的智力因素</a:t>
                </a:r>
                <a:endParaRPr lang="zh-CN" altLang="en-US" b="1" dirty="0">
                  <a:solidFill>
                    <a:srgbClr val="92D05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一个学生学习的好坏首先同他的智力品质有关。</a:t>
                </a:r>
                <a:endParaRPr lang="zh-CN" altLang="en-US" sz="16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5348" name="直接连接符 45"/>
            <p:cNvSpPr/>
            <p:nvPr/>
          </p:nvSpPr>
          <p:spPr>
            <a:xfrm>
              <a:off x="181003" y="1052341"/>
              <a:ext cx="6490800" cy="1"/>
            </a:xfrm>
            <a:prstGeom prst="line">
              <a:avLst/>
            </a:prstGeom>
            <a:ln w="9525" cap="flat" cmpd="sng">
              <a:solidFill>
                <a:srgbClr val="92D050"/>
              </a:solidFill>
              <a:prstDash val="dash"/>
              <a:headEnd type="oval" w="med" len="med"/>
              <a:tailEnd type="oval" w="med" len="med"/>
            </a:ln>
          </p:spPr>
        </p:sp>
      </p:grpSp>
      <p:sp>
        <p:nvSpPr>
          <p:cNvPr id="55349" name="椭圆 48"/>
          <p:cNvSpPr/>
          <p:nvPr/>
        </p:nvSpPr>
        <p:spPr>
          <a:xfrm>
            <a:off x="1551623" y="1844675"/>
            <a:ext cx="3313112" cy="331152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540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55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55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100"/>
                                        <p:tgtEl>
                                          <p:spTgt spid="5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553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5534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55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5534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0" dur="500"/>
                                        <p:tgtEl>
                                          <p:spTgt spid="55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4" dur="500"/>
                                        <p:tgtEl>
                                          <p:spTgt spid="55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33" grpId="0" bldLvl="0"/>
      <p:bldP spid="55349" grpId="0" bldLvl="0" animBg="1"/>
      <p:bldP spid="55349" grpId="1" bldLvl="0" animBg="1"/>
      <p:bldP spid="55349" grpId="2" bldLvl="0" animBg="1"/>
      <p:bldP spid="55349" grpId="3" bldLvl="0" animBg="1"/>
      <p:bldP spid="55349" grpId="4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6"/>
          <p:cNvSpPr/>
          <p:nvPr/>
        </p:nvSpPr>
        <p:spPr>
          <a:xfrm>
            <a:off x="635" y="1123950"/>
            <a:ext cx="170180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14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标题 1"/>
          <p:cNvSpPr/>
          <p:nvPr/>
        </p:nvSpPr>
        <p:spPr>
          <a:xfrm>
            <a:off x="9966325" y="592455"/>
            <a:ext cx="994410" cy="32829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p>
            <a:pPr lvl="0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目录页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5126" name="直接连接符 17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9" name="组合 5128"/>
          <p:cNvGrpSpPr/>
          <p:nvPr/>
        </p:nvGrpSpPr>
        <p:grpSpPr>
          <a:xfrm>
            <a:off x="3277235" y="1441450"/>
            <a:ext cx="5867400" cy="4081474"/>
            <a:chOff x="0" y="0"/>
            <a:chExt cx="5868144" cy="3383568"/>
          </a:xfrm>
        </p:grpSpPr>
        <p:sp>
          <p:nvSpPr>
            <p:cNvPr id="5130" name="矩形 42"/>
            <p:cNvSpPr/>
            <p:nvPr/>
          </p:nvSpPr>
          <p:spPr>
            <a:xfrm>
              <a:off x="360040" y="0"/>
              <a:ext cx="5508104" cy="720080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31" name="矩形 43"/>
            <p:cNvSpPr/>
            <p:nvPr/>
          </p:nvSpPr>
          <p:spPr>
            <a:xfrm>
              <a:off x="0" y="0"/>
              <a:ext cx="288032" cy="720080"/>
            </a:xfrm>
            <a:prstGeom prst="rect">
              <a:avLst/>
            </a:prstGeom>
            <a:solidFill>
              <a:srgbClr val="FFC000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32" name="TextBox 44"/>
            <p:cNvSpPr/>
            <p:nvPr/>
          </p:nvSpPr>
          <p:spPr>
            <a:xfrm>
              <a:off x="1152128" y="108847"/>
              <a:ext cx="902811" cy="454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目录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grpSp>
          <p:nvGrpSpPr>
            <p:cNvPr id="5133" name="组合 5132"/>
            <p:cNvGrpSpPr/>
            <p:nvPr/>
          </p:nvGrpSpPr>
          <p:grpSpPr>
            <a:xfrm>
              <a:off x="23446" y="907654"/>
              <a:ext cx="1627400" cy="319010"/>
              <a:chOff x="0" y="0"/>
              <a:chExt cx="1627400" cy="319010"/>
            </a:xfrm>
          </p:grpSpPr>
          <p:sp>
            <p:nvSpPr>
              <p:cNvPr id="5134" name="菱形 46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35" name="TextBox 47"/>
              <p:cNvSpPr/>
              <p:nvPr/>
            </p:nvSpPr>
            <p:spPr>
              <a:xfrm>
                <a:off x="301352" y="0"/>
                <a:ext cx="1326048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学习单元一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36" name="组合 5135"/>
            <p:cNvGrpSpPr/>
            <p:nvPr/>
          </p:nvGrpSpPr>
          <p:grpSpPr>
            <a:xfrm>
              <a:off x="23446" y="1446880"/>
              <a:ext cx="2646740" cy="319010"/>
              <a:chOff x="0" y="0"/>
              <a:chExt cx="2646740" cy="319010"/>
            </a:xfrm>
          </p:grpSpPr>
          <p:sp>
            <p:nvSpPr>
              <p:cNvPr id="5137" name="菱形 49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38" name="TextBox 50"/>
              <p:cNvSpPr/>
              <p:nvPr/>
            </p:nvSpPr>
            <p:spPr>
              <a:xfrm>
                <a:off x="301352" y="0"/>
                <a:ext cx="2345388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学习单元二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39" name="组合 5138"/>
            <p:cNvGrpSpPr/>
            <p:nvPr/>
          </p:nvGrpSpPr>
          <p:grpSpPr>
            <a:xfrm>
              <a:off x="23446" y="1986106"/>
              <a:ext cx="2050675" cy="319010"/>
              <a:chOff x="0" y="0"/>
              <a:chExt cx="2050675" cy="319010"/>
            </a:xfrm>
          </p:grpSpPr>
          <p:sp>
            <p:nvSpPr>
              <p:cNvPr id="5140" name="菱形 52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1" name="TextBox 53"/>
              <p:cNvSpPr/>
              <p:nvPr/>
            </p:nvSpPr>
            <p:spPr>
              <a:xfrm>
                <a:off x="301663" y="0"/>
                <a:ext cx="1749012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l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学习单元三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42" name="组合 5141"/>
            <p:cNvGrpSpPr/>
            <p:nvPr/>
          </p:nvGrpSpPr>
          <p:grpSpPr>
            <a:xfrm>
              <a:off x="23446" y="2525332"/>
              <a:ext cx="1745836" cy="319010"/>
              <a:chOff x="0" y="0"/>
              <a:chExt cx="1745836" cy="319010"/>
            </a:xfrm>
          </p:grpSpPr>
          <p:sp>
            <p:nvSpPr>
              <p:cNvPr id="5143" name="菱形 55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4" name="TextBox 56"/>
              <p:cNvSpPr/>
              <p:nvPr/>
            </p:nvSpPr>
            <p:spPr>
              <a:xfrm>
                <a:off x="301663" y="0"/>
                <a:ext cx="1444173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l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学习单元四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45" name="组合 5144"/>
            <p:cNvGrpSpPr/>
            <p:nvPr/>
          </p:nvGrpSpPr>
          <p:grpSpPr>
            <a:xfrm>
              <a:off x="23446" y="3064558"/>
              <a:ext cx="1627400" cy="319010"/>
              <a:chOff x="0" y="0"/>
              <a:chExt cx="1627400" cy="319010"/>
            </a:xfrm>
          </p:grpSpPr>
          <p:sp>
            <p:nvSpPr>
              <p:cNvPr id="5146" name="菱形 58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7" name="TextBox 59"/>
              <p:cNvSpPr/>
              <p:nvPr/>
            </p:nvSpPr>
            <p:spPr>
              <a:xfrm>
                <a:off x="301352" y="0"/>
                <a:ext cx="1326048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l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学习单元五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51" name="椭圆 68"/>
          <p:cNvSpPr/>
          <p:nvPr/>
        </p:nvSpPr>
        <p:spPr>
          <a:xfrm>
            <a:off x="9047798" y="2911475"/>
            <a:ext cx="1368425" cy="136842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52" name="椭圆 69"/>
          <p:cNvSpPr/>
          <p:nvPr/>
        </p:nvSpPr>
        <p:spPr>
          <a:xfrm>
            <a:off x="8876348" y="1438275"/>
            <a:ext cx="855662" cy="85725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2075" y="1655445"/>
            <a:ext cx="1867535" cy="518160"/>
            <a:chOff x="-146" y="2607"/>
            <a:chExt cx="2941" cy="816"/>
          </a:xfrm>
        </p:grpSpPr>
        <p:sp>
          <p:nvSpPr>
            <p:cNvPr id="5155" name="矩形 33"/>
            <p:cNvSpPr/>
            <p:nvPr/>
          </p:nvSpPr>
          <p:spPr>
            <a:xfrm>
              <a:off x="3" y="2654"/>
              <a:ext cx="659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56" name="TextBox 34"/>
            <p:cNvSpPr/>
            <p:nvPr/>
          </p:nvSpPr>
          <p:spPr>
            <a:xfrm>
              <a:off x="-146" y="2607"/>
              <a:ext cx="96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5157" name="TextBox 35">
              <a:hlinkClick r:id="rId3" action="ppaction://hlinksldjump"/>
            </p:cNvPr>
            <p:cNvSpPr/>
            <p:nvPr/>
          </p:nvSpPr>
          <p:spPr>
            <a:xfrm>
              <a:off x="663" y="2712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学习单元一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91440" y="2470150"/>
            <a:ext cx="1866900" cy="518160"/>
            <a:chOff x="-145" y="3833"/>
            <a:chExt cx="2940" cy="816"/>
          </a:xfrm>
        </p:grpSpPr>
        <p:sp>
          <p:nvSpPr>
            <p:cNvPr id="5159" name="矩形 72"/>
            <p:cNvSpPr/>
            <p:nvPr/>
          </p:nvSpPr>
          <p:spPr>
            <a:xfrm>
              <a:off x="3" y="3880"/>
              <a:ext cx="660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60" name="TextBox 73"/>
            <p:cNvSpPr/>
            <p:nvPr/>
          </p:nvSpPr>
          <p:spPr>
            <a:xfrm>
              <a:off x="-145" y="3833"/>
              <a:ext cx="961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5161" name="TextBox 74">
              <a:hlinkClick r:id="rId3" action="ppaction://hlinksldjump"/>
            </p:cNvPr>
            <p:cNvSpPr/>
            <p:nvPr/>
          </p:nvSpPr>
          <p:spPr>
            <a:xfrm>
              <a:off x="663" y="3938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学习单元二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91440" y="3284855"/>
            <a:ext cx="1866900" cy="518160"/>
            <a:chOff x="-145" y="5130"/>
            <a:chExt cx="2940" cy="816"/>
          </a:xfrm>
        </p:grpSpPr>
        <p:sp>
          <p:nvSpPr>
            <p:cNvPr id="5163" name="矩形 76"/>
            <p:cNvSpPr/>
            <p:nvPr/>
          </p:nvSpPr>
          <p:spPr>
            <a:xfrm>
              <a:off x="3" y="5177"/>
              <a:ext cx="659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64" name="TextBox 77"/>
            <p:cNvSpPr/>
            <p:nvPr/>
          </p:nvSpPr>
          <p:spPr>
            <a:xfrm>
              <a:off x="-145" y="5130"/>
              <a:ext cx="96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5165" name="TextBox 78">
              <a:hlinkClick r:id="rId3" action="ppaction://hlinksldjump"/>
            </p:cNvPr>
            <p:cNvSpPr/>
            <p:nvPr/>
          </p:nvSpPr>
          <p:spPr>
            <a:xfrm>
              <a:off x="663" y="5235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学习单元三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92710" y="4099560"/>
            <a:ext cx="1868170" cy="518160"/>
            <a:chOff x="-147" y="6427"/>
            <a:chExt cx="2942" cy="816"/>
          </a:xfrm>
        </p:grpSpPr>
        <p:sp>
          <p:nvSpPr>
            <p:cNvPr id="5167" name="矩形 80"/>
            <p:cNvSpPr/>
            <p:nvPr/>
          </p:nvSpPr>
          <p:spPr>
            <a:xfrm>
              <a:off x="3" y="6474"/>
              <a:ext cx="660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68" name="TextBox 81"/>
            <p:cNvSpPr/>
            <p:nvPr/>
          </p:nvSpPr>
          <p:spPr>
            <a:xfrm>
              <a:off x="-147" y="6427"/>
              <a:ext cx="96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5169" name="TextBox 82">
              <a:hlinkClick r:id="rId3" action="ppaction://hlinksldjump"/>
            </p:cNvPr>
            <p:cNvSpPr/>
            <p:nvPr/>
          </p:nvSpPr>
          <p:spPr>
            <a:xfrm>
              <a:off x="663" y="6532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学习单元四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92710" y="4914265"/>
            <a:ext cx="1868170" cy="518160"/>
            <a:chOff x="-147" y="7737"/>
            <a:chExt cx="2942" cy="816"/>
          </a:xfrm>
        </p:grpSpPr>
        <p:sp>
          <p:nvSpPr>
            <p:cNvPr id="5171" name="矩形 84"/>
            <p:cNvSpPr/>
            <p:nvPr/>
          </p:nvSpPr>
          <p:spPr>
            <a:xfrm>
              <a:off x="3" y="7784"/>
              <a:ext cx="660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72" name="TextBox 85"/>
            <p:cNvSpPr/>
            <p:nvPr/>
          </p:nvSpPr>
          <p:spPr>
            <a:xfrm>
              <a:off x="-147" y="7737"/>
              <a:ext cx="96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5173" name="TextBox 86">
              <a:hlinkClick r:id="rId3" action="ppaction://hlinksldjump"/>
            </p:cNvPr>
            <p:cNvSpPr/>
            <p:nvPr/>
          </p:nvSpPr>
          <p:spPr>
            <a:xfrm>
              <a:off x="663" y="7842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学习单元五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pic>
        <p:nvPicPr>
          <p:cNvPr id="58" name="Picture 4" descr="C:\Users\cxy\Desktop\《心理健康》\图\56848061dc9ea.jpg56848061dc9ea"/>
          <p:cNvPicPr/>
          <p:nvPr/>
        </p:nvPicPr>
        <p:blipFill>
          <a:blip r:embed="rId4"/>
          <a:srcRect r="35925"/>
          <a:stretch>
            <a:fillRect/>
          </a:stretch>
        </p:blipFill>
        <p:spPr>
          <a:xfrm>
            <a:off x="5350510" y="2877820"/>
            <a:ext cx="3762375" cy="376237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5178" name="椭圆 105"/>
          <p:cNvSpPr/>
          <p:nvPr/>
        </p:nvSpPr>
        <p:spPr>
          <a:xfrm>
            <a:off x="8284210" y="4689475"/>
            <a:ext cx="1835150" cy="1836738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508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236E-6 -2.81221E-6 L -0.38166 -0.0046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300" y="-23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5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5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5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5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1" grpId="0" bldLvl="0" animBg="1"/>
      <p:bldP spid="5152" grpId="0" bldLvl="0" animBg="1"/>
      <p:bldP spid="517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7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中职学生健康学习心理的培养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336040"/>
            <a:ext cx="5915660" cy="1982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一、要合理设置学习目标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目标是人们行动的预期结果，有目标才有前进的动力。帮助学生确立个人目标，并将他们的个人目标与学习目标结合起来。对于中职学生而言，明确的目标是他们奋发向上、努力学习的动力，它能振奋精神，鼓足勇气，推动学生全力以赴去学习，调动其成人成才的积极性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56560b0719d76_1024.png56560b0719d76_10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31213" y="1256824"/>
            <a:ext cx="3648710" cy="2433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3440" y="3410585"/>
            <a:ext cx="8633460" cy="2531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二、要培养学习兴趣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学生的学习兴趣是学习的内驱力。实验表明，对学习内容或活动有浓厚的兴趣，抱着积极的态度，注意力就容易集中，并相对持久稳定。教师要用新颖的方法来激发学生的学习兴趣，尽量把枯燥无味的学习变为津津有味的学习。中职学生要多参加课外活动和实训，在实践中产生学习兴趣，品尝学习的成就感和趣味感，并逐步形成良好的学习习惯和正确的学习方法，进而树立信心、坚定信念，彻底矫治厌学的心理障碍，努力培养自己成为实用型的有较强动手能力的技术型人才。多参加社团组织，增加表现自己才能与爱好的机会，激活成功欲望，增加成就感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7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中职学生健康学习心理的培养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336040"/>
            <a:ext cx="5915660" cy="432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三、要激发学习动机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学习动机水平低是中职生普遍存在的问题，如何调动这类学生的学习积极性呢？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教师应担负激发学生学习动机、发掘学生潜能的责任。教师首先应了解每位学生的兴趣、需要与目标，掌握学生的认知基础，设置学生通过努力可以完成的教育目标和活动，从而促使学生获得成功的体验。其次，教师要创设和谐的学习氛围，掌握自己的教育目标和学生的学习目标，将注意力集中在学生个人的成绩、个人的独特方法和能力上，突出强调学习过程和学习任务的价值，而不要过分关注学习的结果。教师要及时发现学生的点滴进步和成绩，对学生取得的成绩给予表扬和鼓励。学生要对自己的学习结果进行评价，即使有点滴进步也要自我奖励，这样有助于创设良好的心理氛围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5655b8593e937_1024.jpg5655b8593e937_10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713470" y="1124585"/>
            <a:ext cx="3477895" cy="4825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7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中职学生健康学习心理的培养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336040"/>
            <a:ext cx="5915660" cy="1708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四、要养成良好的学习习惯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在中职生中，有的学生缺乏毅力，自觉控制能力较差，在学习中遇到困难时，往往不肯动脑思考，就遇难而退，或转向教师、同学寻求答案。要养成在规定时间内学习的习惯，力戒拖延和磨蹭，养成复习旧课和预习新课的习惯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39I58PICNZW.png39I58PICNZW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038783" y="1479392"/>
            <a:ext cx="3648710" cy="2211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3440" y="3410585"/>
            <a:ext cx="8633460" cy="2531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五、要学会正确归因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一般来说，大多数学生将学习中的成功与失败归因于四种因素，即学习能力，努力程度（内归因），学习的难度水平和运气（外归因）。低成就动机的学生常把成功归为好运气，失败归为自己的学习能力差；这类学生一旦失败就会产生自卑，觉得自己前途渺茫，一无是处。而高成就动机的学生常将成功归为个人的能力与努力程度，将失败归为功夫不够，这类学生失败并不能降低他们的自信心与对成功的期待水平，反而促使他们更加努力。因此，大学生应该树立积极的自我观念，掌握正确的归因方式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8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考试焦虑的自我调节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336040"/>
            <a:ext cx="5915660" cy="2256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一、充分的复习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考试焦虑很大程度上是由准备不充分引起，因此牢固掌握知识是克服考试焦虑的根本途径。“难者不会，会者不难”，考试的难易是相对的，部分同学上课不认真，下课不复习，推崇考前一周效应，平时时学习不努力，临阵磨枪，匆忙上阵，面对考题，感到任务太难，便容易产生考试焦虑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64bOOOPIC73.jpg64bOOOPIC7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098790" y="1700530"/>
            <a:ext cx="3329940" cy="2362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3440" y="3690620"/>
            <a:ext cx="8633460" cy="1982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二、树立对考试的正确认识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考试不是学习的目的，只是检验所学知识的一种手段，对考试结果要正确对待。一般情况下，考试反映了平时学习的状况，是认识自己学习优劣的好时机。因此，要认真对待，尽力发挥自己的水平。同时，又不要把考试的分数看得过重，因为它不是衡量学习质量的唯一标准。所以，就是考试失败了，也不要灰心丧气，要从失败中吸取教训和经验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8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考试焦虑的自我调节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336040"/>
            <a:ext cx="5915660" cy="1708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三、确立恰当的学业期望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lvl="0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有些同学为自己设定了过高的学业期望, 过分关注考试成败，加重了心理负担。，由于对考试结果过分的紧张和担忧，影响了正常的思考和水平的发挥。同学们要正确对待考试结果，不以一次成败论英雄。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56560b0719d76_1024.png56560b0719d76_10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296150" y="2868295"/>
            <a:ext cx="4631055" cy="308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3440" y="3690620"/>
            <a:ext cx="8633460" cy="458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四、学会放松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9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创造性思维及其类型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259840"/>
            <a:ext cx="5915660" cy="2287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一、创造性思维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思维，是指人在表象、概念的基础上进行分析、综合、判断、推理等认识活动的过程。思维有多种分类，根据其创造性程度，可以分为习惯性思维和创造性思维。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与习惯性思维相比，创造性思维具有以下特点：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开放性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灵活性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新异性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u=1440594702,1679132813&amp;fm=206&amp;gp=0.jpgu=1440594702,1679132813&amp;fm=20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213090" y="1750695"/>
            <a:ext cx="397827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3440" y="3547110"/>
            <a:ext cx="9054465" cy="2409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二、创造性思维的类型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创造性思维的表现形式有很多种，从思维的路径来分析，常见的有以下几种类型。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0"/>
              </a:spcAft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1.发散思维——信马由缰</a:t>
            </a:r>
            <a:endParaRPr lang="en-US" altLang="zh-CN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0"/>
              </a:spcAft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2.多路思维——条条大路通罗马</a:t>
            </a:r>
            <a:endParaRPr lang="en-US" altLang="zh-CN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0"/>
              </a:spcAft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3.曲线思维——迂回战术</a:t>
            </a:r>
            <a:endParaRPr lang="en-US" altLang="zh-CN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0"/>
              </a:spcAft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4.逆向思维——反其道而行之</a:t>
            </a:r>
            <a:endParaRPr lang="en-US" altLang="zh-CN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  <a:p>
            <a:pPr marL="457200" lvl="1">
              <a:lnSpc>
                <a:spcPct val="100000"/>
              </a:lnSpc>
              <a:spcAft>
                <a:spcPts val="0"/>
              </a:spcAft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5.侧向思维——触类旁通</a:t>
            </a:r>
            <a:endParaRPr lang="en-US" altLang="zh-CN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9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542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5545" name="组合 65544"/>
          <p:cNvGrpSpPr/>
          <p:nvPr/>
        </p:nvGrpSpPr>
        <p:grpSpPr>
          <a:xfrm>
            <a:off x="-239077" y="1628775"/>
            <a:ext cx="2014537" cy="3903254"/>
            <a:chOff x="0" y="0"/>
            <a:chExt cx="2016224" cy="3902426"/>
          </a:xfrm>
        </p:grpSpPr>
        <p:sp>
          <p:nvSpPr>
            <p:cNvPr id="65546" name="TextBox 9">
              <a:hlinkClick r:id="rId1" action="ppaction://hlinksldjump"/>
            </p:cNvPr>
            <p:cNvSpPr/>
            <p:nvPr/>
          </p:nvSpPr>
          <p:spPr>
            <a:xfrm>
              <a:off x="660742" y="46297"/>
              <a:ext cx="1355482" cy="4177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心态概述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5547" name="矩形 10"/>
            <p:cNvSpPr/>
            <p:nvPr/>
          </p:nvSpPr>
          <p:spPr>
            <a:xfrm>
              <a:off x="241498" y="46297"/>
              <a:ext cx="362623" cy="377008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5548" name="TextBox 11"/>
            <p:cNvSpPr/>
            <p:nvPr/>
          </p:nvSpPr>
          <p:spPr>
            <a:xfrm>
              <a:off x="0" y="0"/>
              <a:ext cx="900120" cy="518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grpSp>
          <p:nvGrpSpPr>
            <p:cNvPr id="65549" name="组合 65548"/>
            <p:cNvGrpSpPr/>
            <p:nvPr/>
          </p:nvGrpSpPr>
          <p:grpSpPr>
            <a:xfrm>
              <a:off x="0" y="676875"/>
              <a:ext cx="2016224" cy="3225551"/>
              <a:chOff x="0" y="0"/>
              <a:chExt cx="2016224" cy="3225551"/>
            </a:xfrm>
          </p:grpSpPr>
          <p:grpSp>
            <p:nvGrpSpPr>
              <p:cNvPr id="65550" name="组合 65549"/>
              <p:cNvGrpSpPr/>
              <p:nvPr/>
            </p:nvGrpSpPr>
            <p:grpSpPr>
              <a:xfrm>
                <a:off x="0" y="0"/>
                <a:ext cx="2016224" cy="518050"/>
                <a:chOff x="0" y="0"/>
                <a:chExt cx="2016224" cy="518050"/>
              </a:xfrm>
            </p:grpSpPr>
            <p:sp>
              <p:nvSpPr>
                <p:cNvPr id="65551" name="矩形 30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52" name="TextBox 31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02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53" name="TextBox 32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积极心态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54" name="组合 65553"/>
              <p:cNvGrpSpPr/>
              <p:nvPr/>
            </p:nvGrpSpPr>
            <p:grpSpPr>
              <a:xfrm>
                <a:off x="0" y="676875"/>
                <a:ext cx="2016224" cy="518050"/>
                <a:chOff x="0" y="0"/>
                <a:chExt cx="2016224" cy="518050"/>
              </a:xfrm>
            </p:grpSpPr>
            <p:sp>
              <p:nvSpPr>
                <p:cNvPr id="65555" name="矩形 27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56" name="TextBox 28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03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57" name="TextBox 29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空杯心态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58" name="组合 65557"/>
              <p:cNvGrpSpPr/>
              <p:nvPr/>
            </p:nvGrpSpPr>
            <p:grpSpPr>
              <a:xfrm>
                <a:off x="0" y="1353750"/>
                <a:ext cx="2016224" cy="518050"/>
                <a:chOff x="0" y="0"/>
                <a:chExt cx="2016224" cy="518050"/>
              </a:xfrm>
            </p:grpSpPr>
            <p:sp>
              <p:nvSpPr>
                <p:cNvPr id="65559" name="矩形 24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60" name="TextBox 25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04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61" name="TextBox 26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感恩心态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62" name="组合 65561"/>
              <p:cNvGrpSpPr/>
              <p:nvPr/>
            </p:nvGrpSpPr>
            <p:grpSpPr>
              <a:xfrm>
                <a:off x="0" y="2030625"/>
                <a:ext cx="2016224" cy="518050"/>
                <a:chOff x="0" y="0"/>
                <a:chExt cx="2016224" cy="518050"/>
              </a:xfrm>
            </p:grpSpPr>
            <p:sp>
              <p:nvSpPr>
                <p:cNvPr id="65563" name="矩形 21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64" name="TextBox 22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05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65" name="TextBox 23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宽容心态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66" name="组合 65565"/>
              <p:cNvGrpSpPr/>
              <p:nvPr/>
            </p:nvGrpSpPr>
            <p:grpSpPr>
              <a:xfrm>
                <a:off x="0" y="2707501"/>
                <a:ext cx="2016224" cy="518050"/>
                <a:chOff x="0" y="0"/>
                <a:chExt cx="2016224" cy="518050"/>
              </a:xfrm>
            </p:grpSpPr>
            <p:sp>
              <p:nvSpPr>
                <p:cNvPr id="65567" name="矩形 18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68" name="TextBox 19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06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69" name="TextBox 20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77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老板心态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5570" name="组合 65569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65571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65572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10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65573" name="TextBox 12"/>
          <p:cNvSpPr/>
          <p:nvPr/>
        </p:nvSpPr>
        <p:spPr>
          <a:xfrm>
            <a:off x="2712085" y="552450"/>
            <a:ext cx="511175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创造性思维的培养训练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557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grpSp>
        <p:nvGrpSpPr>
          <p:cNvPr id="65575" name="组合 65574"/>
          <p:cNvGrpSpPr/>
          <p:nvPr/>
        </p:nvGrpSpPr>
        <p:grpSpPr>
          <a:xfrm>
            <a:off x="2526617" y="6015038"/>
            <a:ext cx="7097395" cy="828675"/>
            <a:chOff x="679675" y="0"/>
            <a:chExt cx="7096933" cy="828000"/>
          </a:xfrm>
        </p:grpSpPr>
        <p:sp>
          <p:nvSpPr>
            <p:cNvPr id="65576" name="矩形 13"/>
            <p:cNvSpPr/>
            <p:nvPr/>
          </p:nvSpPr>
          <p:spPr>
            <a:xfrm>
              <a:off x="679675" y="150372"/>
              <a:ext cx="7096933" cy="432083"/>
            </a:xfrm>
            <a:prstGeom prst="rect">
              <a:avLst/>
            </a:prstGeom>
            <a:solidFill>
              <a:srgbClr val="7BC143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65577" name="Picture 6" descr="E:\仝德志文件，勿删！\03-参考文档\！PPT图片及版面资源\06-PPT精选插图\12-标签\橙色把手-阴影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733" y="0"/>
              <a:ext cx="1062000" cy="828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5580" name="TextBox 17"/>
          <p:cNvSpPr/>
          <p:nvPr/>
        </p:nvSpPr>
        <p:spPr>
          <a:xfrm>
            <a:off x="3791585" y="6203950"/>
            <a:ext cx="5545138" cy="384810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打破思维定式，超越狭隘经验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5582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pic>
        <p:nvPicPr>
          <p:cNvPr id="65583" name="Picture 2" descr="C:\Users\user\Desktop\未标题-1 拷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348" y="1833563"/>
            <a:ext cx="9258300" cy="397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84" name="TextBox 8"/>
          <p:cNvSpPr/>
          <p:nvPr/>
        </p:nvSpPr>
        <p:spPr>
          <a:xfrm>
            <a:off x="3195003" y="4337050"/>
            <a:ext cx="7921625" cy="1397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 indent="457200">
              <a:lnSpc>
                <a:spcPct val="134000"/>
              </a:lnSpc>
              <a:spcAft>
                <a:spcPts val="120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很多人把创造性思维与“直觉”“潜意识”“灵感”之类的概念联系起来，似乎是神秘玄奥难以捉摸的东西。不可否认，这些因素在许多创新活动中起着重要作用，但是不能因此就将创造性思维神秘化。创造性思维属于科学思维，可以通过有意识的学习训练来获得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1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1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1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1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1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1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9" dur="400" fill="hold"/>
                                        <p:tgtEl>
                                          <p:spTgt spid="65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25" dur="1000"/>
                                        <p:tgtEl>
                                          <p:spTgt spid="6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73" grpId="0" bldLvl="0"/>
      <p:bldP spid="65580" grpId="0" bldLvl="0"/>
      <p:bldP spid="65580" grpId="1" bldLvl="0"/>
      <p:bldP spid="65584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9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542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5545" name="组合 65544"/>
          <p:cNvGrpSpPr/>
          <p:nvPr/>
        </p:nvGrpSpPr>
        <p:grpSpPr>
          <a:xfrm>
            <a:off x="-239077" y="1628775"/>
            <a:ext cx="2014537" cy="3903254"/>
            <a:chOff x="0" y="0"/>
            <a:chExt cx="2016224" cy="3902426"/>
          </a:xfrm>
        </p:grpSpPr>
        <p:sp>
          <p:nvSpPr>
            <p:cNvPr id="65546" name="TextBox 9">
              <a:hlinkClick r:id="rId1" action="ppaction://hlinksldjump"/>
            </p:cNvPr>
            <p:cNvSpPr/>
            <p:nvPr/>
          </p:nvSpPr>
          <p:spPr>
            <a:xfrm>
              <a:off x="660742" y="46297"/>
              <a:ext cx="1355482" cy="4177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心态概述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5547" name="矩形 10"/>
            <p:cNvSpPr/>
            <p:nvPr/>
          </p:nvSpPr>
          <p:spPr>
            <a:xfrm>
              <a:off x="241498" y="46297"/>
              <a:ext cx="362623" cy="377008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5548" name="TextBox 11"/>
            <p:cNvSpPr/>
            <p:nvPr/>
          </p:nvSpPr>
          <p:spPr>
            <a:xfrm>
              <a:off x="0" y="0"/>
              <a:ext cx="900120" cy="518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grpSp>
          <p:nvGrpSpPr>
            <p:cNvPr id="65549" name="组合 65548"/>
            <p:cNvGrpSpPr/>
            <p:nvPr/>
          </p:nvGrpSpPr>
          <p:grpSpPr>
            <a:xfrm>
              <a:off x="0" y="676875"/>
              <a:ext cx="2016224" cy="3225551"/>
              <a:chOff x="0" y="0"/>
              <a:chExt cx="2016224" cy="3225551"/>
            </a:xfrm>
          </p:grpSpPr>
          <p:grpSp>
            <p:nvGrpSpPr>
              <p:cNvPr id="65550" name="组合 65549"/>
              <p:cNvGrpSpPr/>
              <p:nvPr/>
            </p:nvGrpSpPr>
            <p:grpSpPr>
              <a:xfrm>
                <a:off x="0" y="0"/>
                <a:ext cx="2016224" cy="518050"/>
                <a:chOff x="0" y="0"/>
                <a:chExt cx="2016224" cy="518050"/>
              </a:xfrm>
            </p:grpSpPr>
            <p:sp>
              <p:nvSpPr>
                <p:cNvPr id="65551" name="矩形 30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52" name="TextBox 31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02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53" name="TextBox 32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积极心态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54" name="组合 65553"/>
              <p:cNvGrpSpPr/>
              <p:nvPr/>
            </p:nvGrpSpPr>
            <p:grpSpPr>
              <a:xfrm>
                <a:off x="0" y="676875"/>
                <a:ext cx="2016224" cy="518050"/>
                <a:chOff x="0" y="0"/>
                <a:chExt cx="2016224" cy="518050"/>
              </a:xfrm>
            </p:grpSpPr>
            <p:sp>
              <p:nvSpPr>
                <p:cNvPr id="65555" name="矩形 27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56" name="TextBox 28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03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57" name="TextBox 29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空杯心态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58" name="组合 65557"/>
              <p:cNvGrpSpPr/>
              <p:nvPr/>
            </p:nvGrpSpPr>
            <p:grpSpPr>
              <a:xfrm>
                <a:off x="0" y="1353750"/>
                <a:ext cx="2016224" cy="518050"/>
                <a:chOff x="0" y="0"/>
                <a:chExt cx="2016224" cy="518050"/>
              </a:xfrm>
            </p:grpSpPr>
            <p:sp>
              <p:nvSpPr>
                <p:cNvPr id="65559" name="矩形 24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60" name="TextBox 25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04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61" name="TextBox 26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感恩心态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62" name="组合 65561"/>
              <p:cNvGrpSpPr/>
              <p:nvPr/>
            </p:nvGrpSpPr>
            <p:grpSpPr>
              <a:xfrm>
                <a:off x="0" y="2030625"/>
                <a:ext cx="2016224" cy="518050"/>
                <a:chOff x="0" y="0"/>
                <a:chExt cx="2016224" cy="518050"/>
              </a:xfrm>
            </p:grpSpPr>
            <p:sp>
              <p:nvSpPr>
                <p:cNvPr id="65563" name="矩形 21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64" name="TextBox 22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05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65" name="TextBox 23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3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rgbClr val="BFBFBF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宽容心态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566" name="组合 65565"/>
              <p:cNvGrpSpPr/>
              <p:nvPr/>
            </p:nvGrpSpPr>
            <p:grpSpPr>
              <a:xfrm>
                <a:off x="0" y="2707501"/>
                <a:ext cx="2016224" cy="518050"/>
                <a:chOff x="0" y="0"/>
                <a:chExt cx="2016224" cy="518050"/>
              </a:xfrm>
            </p:grpSpPr>
            <p:sp>
              <p:nvSpPr>
                <p:cNvPr id="65567" name="矩形 18"/>
                <p:cNvSpPr/>
                <p:nvPr/>
              </p:nvSpPr>
              <p:spPr>
                <a:xfrm>
                  <a:off x="241498" y="46297"/>
                  <a:ext cx="362623" cy="377008"/>
                </a:xfrm>
                <a:prstGeom prst="rect">
                  <a:avLst/>
                </a:prstGeom>
                <a:solidFill>
                  <a:srgbClr val="9BBB59"/>
                </a:solidFill>
                <a:ln w="25400">
                  <a:noFill/>
                </a:ln>
              </p:spPr>
              <p:txBody>
                <a:bodyPr anchor="ctr"/>
                <a:p>
                  <a:pPr lvl="0">
                    <a:lnSpc>
                      <a:spcPct val="100000"/>
                    </a:lnSpc>
                  </a:pPr>
                  <a:endParaRPr>
                    <a:solidFill>
                      <a:srgbClr val="F2F2F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5568" name="TextBox 19"/>
                <p:cNvSpPr/>
                <p:nvPr/>
              </p:nvSpPr>
              <p:spPr>
                <a:xfrm>
                  <a:off x="0" y="0"/>
                  <a:ext cx="900120" cy="5180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en-US" altLang="zh-CN" sz="2800" b="1">
                      <a:solidFill>
                        <a:srgbClr val="F2F2F2"/>
                      </a:solidFill>
                      <a:latin typeface="Bradley Hand ITC" pitchFamily="2" charset="0"/>
                      <a:ea typeface="楷体_GB2312" panose="02010609030101010101" pitchFamily="1" charset="-122"/>
                      <a:sym typeface="Bradley Hand ITC" pitchFamily="2" charset="0"/>
                    </a:rPr>
                    <a:t>06</a:t>
                  </a:r>
                  <a:endParaRPr lang="en-US" altLang="zh-CN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569" name="TextBox 20">
                  <a:hlinkClick r:id="rId1" action="ppaction://hlinksldjump"/>
                </p:cNvPr>
                <p:cNvSpPr/>
                <p:nvPr/>
              </p:nvSpPr>
              <p:spPr>
                <a:xfrm>
                  <a:off x="660742" y="46297"/>
                  <a:ext cx="1355482" cy="4177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lvl="0">
                    <a:lnSpc>
                      <a:spcPct val="100000"/>
                    </a:lnSpc>
                  </a:pPr>
                  <a:r>
                    <a:rPr lang="zh-CN" altLang="en-US" sz="200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老板心态</a:t>
                  </a: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5570" name="组合 65569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65571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65572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10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65573" name="TextBox 12"/>
          <p:cNvSpPr/>
          <p:nvPr/>
        </p:nvSpPr>
        <p:spPr>
          <a:xfrm>
            <a:off x="2712085" y="552450"/>
            <a:ext cx="511175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创造性思维的培养训练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557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65582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pic>
        <p:nvPicPr>
          <p:cNvPr id="65583" name="Picture 2" descr="C:\Users\cxy\Desktop\中职-《心理健康》\图\36B58PICe5r.png36B58PICe5r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87725" y="-12065"/>
            <a:ext cx="8540750" cy="6882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84" name="TextBox 8"/>
          <p:cNvSpPr/>
          <p:nvPr/>
        </p:nvSpPr>
        <p:spPr>
          <a:xfrm rot="20640000">
            <a:off x="6290310" y="3455670"/>
            <a:ext cx="295148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 indent="457200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人格是一个人心理特征的总和，创新型人格就是各种具有创新活动倾向的心理品质的总和。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1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1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1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1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1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1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8" dur="1000"/>
                                        <p:tgtEl>
                                          <p:spTgt spid="6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73" grpId="0" bldLvl="0"/>
      <p:bldP spid="65584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创新型人格的培育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259840"/>
            <a:ext cx="5915660" cy="1159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一、好奇与敏感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爱因斯坦曾说过：“我没有什么特别的才能，不过喜欢寻根刨底地追究问题罢了。”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mp54421729_1452744211019_1_th.jpegmp54421729_1452744211019_1_th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37880" y="1750695"/>
            <a:ext cx="352869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3440" y="2577465"/>
            <a:ext cx="5915025" cy="1708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二、追求卓越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如果安于现状，感觉眼前的情况已经很好了，就不会想方设法去改变、改进、改造。具有创造性思维的人，总是不满足于现状，希望把事情做得更好，追求卓越和完美。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" name="TextBox 8"/>
          <p:cNvSpPr/>
          <p:nvPr/>
        </p:nvSpPr>
        <p:spPr>
          <a:xfrm>
            <a:off x="2124075" y="4393565"/>
            <a:ext cx="9507220" cy="1433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三、自信与勇气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培养创造性思维，必须实事求是，相信自己，坚持真理，摆脱从众心理，打破陈旧传统，不能迷信权威和书本，人云亦云。曾经是教士的布鲁诺坚决否定地球中心说，认为宇宙是无限的，为捍卫真理宁赴火刑也不屈服，成为科学史上的巨人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449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  <p:bldP spid="2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6114" name="组合 4611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611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611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6117" name="TextBox 12"/>
          <p:cNvSpPr/>
          <p:nvPr/>
        </p:nvSpPr>
        <p:spPr>
          <a:xfrm>
            <a:off x="2712085" y="552450"/>
            <a:ext cx="42418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创新型人格的培育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11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6126" name="TextBox 8"/>
          <p:cNvSpPr/>
          <p:nvPr/>
        </p:nvSpPr>
        <p:spPr>
          <a:xfrm>
            <a:off x="2123440" y="1259840"/>
            <a:ext cx="5915660" cy="1708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四、乐观坚忍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爱迪生研制白炽灯，为了延长灯丝的寿命，试用过大约1600种材料。没有乐观的信念、坚韧的性格，遇到挫折和失败就徘徊止步，是不可能屡遭挫败依然执着向前的。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46128" name="Picture 3" descr="C:\Users\cxy\Desktop\中职-《心理健康》\图\103218_52897c321da6d.jpg103218_52897c321da6d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29625" y="1750695"/>
            <a:ext cx="354520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27" name="TextBox 8"/>
          <p:cNvSpPr/>
          <p:nvPr/>
        </p:nvSpPr>
        <p:spPr>
          <a:xfrm>
            <a:off x="2124075" y="2962910"/>
            <a:ext cx="5915025" cy="1433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五、勤奋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爱迪生说：天才就是99%的汗水加上1%的灵感。牛顿发现万有引力定律后，有人问他是怎样成功的，他回答说：“因为我总是在孜孜不倦地思考这个问题。”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6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10" name="TextBox 22">
              <a:hlinkClick r:id="rId2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1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3" name="TextBox 43">
              <a:hlinkClick r:id="rId2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6" name="TextBox 40">
              <a:hlinkClick r:id="rId2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" name="TextBox 37">
              <a:hlinkClick r:id="rId2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2" name="TextBox 34">
              <a:hlinkClick r:id="rId2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5" name="TextBox 31">
              <a:hlinkClick r:id="rId2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" name="TextBox 8"/>
          <p:cNvSpPr/>
          <p:nvPr/>
        </p:nvSpPr>
        <p:spPr>
          <a:xfrm>
            <a:off x="2124075" y="4393565"/>
            <a:ext cx="9507220" cy="1433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  <a:t>六、活跃</a:t>
            </a:r>
            <a:endParaRPr lang="zh-CN" altLang="en-US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宋体" panose="02010600030101010101" pitchFamily="2" charset="-122"/>
              </a:rPr>
              <a:t>活跃包括多方面的意思，这里着重强调与社会保持广泛联系，乐于沟通，求知欲强。与外界联系密切，就会知道社会上有哪些问题需要解决，从而产生创新的动机。通过与同行交流，能够学习别人的成果和经验，或者从中受到启发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99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26" grpId="0" bldLvl="0"/>
      <p:bldP spid="46127" grpId="0" bldLvl="0"/>
      <p:bldP spid="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35" y="1123950"/>
            <a:ext cx="170180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92075" y="1655445"/>
            <a:ext cx="1867535" cy="518160"/>
            <a:chOff x="-146" y="2607"/>
            <a:chExt cx="2941" cy="816"/>
          </a:xfrm>
        </p:grpSpPr>
        <p:sp>
          <p:nvSpPr>
            <p:cNvPr id="9" name="矩形 33"/>
            <p:cNvSpPr/>
            <p:nvPr/>
          </p:nvSpPr>
          <p:spPr>
            <a:xfrm>
              <a:off x="3" y="2654"/>
              <a:ext cx="659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TextBox 34"/>
            <p:cNvSpPr/>
            <p:nvPr/>
          </p:nvSpPr>
          <p:spPr>
            <a:xfrm>
              <a:off x="-146" y="2607"/>
              <a:ext cx="96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1" name="TextBox 35">
              <a:hlinkClick r:id="rId1" action="ppaction://hlinksldjump"/>
            </p:cNvPr>
            <p:cNvSpPr/>
            <p:nvPr/>
          </p:nvSpPr>
          <p:spPr>
            <a:xfrm>
              <a:off x="663" y="2712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学习单元六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91440" y="2470150"/>
            <a:ext cx="1866900" cy="518160"/>
            <a:chOff x="-145" y="3833"/>
            <a:chExt cx="2940" cy="816"/>
          </a:xfrm>
        </p:grpSpPr>
        <p:sp>
          <p:nvSpPr>
            <p:cNvPr id="13" name="矩形 72"/>
            <p:cNvSpPr/>
            <p:nvPr/>
          </p:nvSpPr>
          <p:spPr>
            <a:xfrm>
              <a:off x="3" y="3880"/>
              <a:ext cx="660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73"/>
            <p:cNvSpPr/>
            <p:nvPr/>
          </p:nvSpPr>
          <p:spPr>
            <a:xfrm>
              <a:off x="-145" y="3833"/>
              <a:ext cx="961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07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5" name="TextBox 74">
              <a:hlinkClick r:id="rId1" action="ppaction://hlinksldjump"/>
            </p:cNvPr>
            <p:cNvSpPr/>
            <p:nvPr/>
          </p:nvSpPr>
          <p:spPr>
            <a:xfrm>
              <a:off x="663" y="3938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学习单元七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-91440" y="3284855"/>
            <a:ext cx="1866900" cy="518160"/>
            <a:chOff x="-145" y="5130"/>
            <a:chExt cx="2940" cy="816"/>
          </a:xfrm>
        </p:grpSpPr>
        <p:sp>
          <p:nvSpPr>
            <p:cNvPr id="17" name="矩形 76"/>
            <p:cNvSpPr/>
            <p:nvPr/>
          </p:nvSpPr>
          <p:spPr>
            <a:xfrm>
              <a:off x="3" y="5177"/>
              <a:ext cx="659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77"/>
            <p:cNvSpPr/>
            <p:nvPr/>
          </p:nvSpPr>
          <p:spPr>
            <a:xfrm>
              <a:off x="-145" y="5130"/>
              <a:ext cx="96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08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9" name="TextBox 78">
              <a:hlinkClick r:id="rId1" action="ppaction://hlinksldjump"/>
            </p:cNvPr>
            <p:cNvSpPr/>
            <p:nvPr/>
          </p:nvSpPr>
          <p:spPr>
            <a:xfrm>
              <a:off x="663" y="5235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学习单元八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92710" y="4099560"/>
            <a:ext cx="1868170" cy="518160"/>
            <a:chOff x="-147" y="6427"/>
            <a:chExt cx="2942" cy="816"/>
          </a:xfrm>
        </p:grpSpPr>
        <p:sp>
          <p:nvSpPr>
            <p:cNvPr id="21" name="矩形 80"/>
            <p:cNvSpPr/>
            <p:nvPr/>
          </p:nvSpPr>
          <p:spPr>
            <a:xfrm>
              <a:off x="3" y="6474"/>
              <a:ext cx="660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TextBox 81"/>
            <p:cNvSpPr/>
            <p:nvPr/>
          </p:nvSpPr>
          <p:spPr>
            <a:xfrm>
              <a:off x="-147" y="6427"/>
              <a:ext cx="96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09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3" name="TextBox 82">
              <a:hlinkClick r:id="rId1" action="ppaction://hlinksldjump"/>
            </p:cNvPr>
            <p:cNvSpPr/>
            <p:nvPr/>
          </p:nvSpPr>
          <p:spPr>
            <a:xfrm>
              <a:off x="663" y="6532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学习单元九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92710" y="4914265"/>
            <a:ext cx="1868170" cy="518160"/>
            <a:chOff x="-147" y="7737"/>
            <a:chExt cx="2942" cy="816"/>
          </a:xfrm>
        </p:grpSpPr>
        <p:sp>
          <p:nvSpPr>
            <p:cNvPr id="25" name="矩形 84"/>
            <p:cNvSpPr/>
            <p:nvPr/>
          </p:nvSpPr>
          <p:spPr>
            <a:xfrm>
              <a:off x="3" y="7784"/>
              <a:ext cx="660" cy="722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TextBox 85"/>
            <p:cNvSpPr/>
            <p:nvPr/>
          </p:nvSpPr>
          <p:spPr>
            <a:xfrm>
              <a:off x="-147" y="7737"/>
              <a:ext cx="96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>
                <a:lnSpc>
                  <a:spcPct val="100000"/>
                </a:lnSpc>
              </a:pPr>
              <a:r>
                <a:rPr lang="en-US" altLang="x-none" sz="2800" b="1" dirty="0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10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7" name="TextBox 86">
              <a:hlinkClick r:id="rId1" action="ppaction://hlinksldjump"/>
            </p:cNvPr>
            <p:cNvSpPr/>
            <p:nvPr/>
          </p:nvSpPr>
          <p:spPr>
            <a:xfrm>
              <a:off x="663" y="7842"/>
              <a:ext cx="213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dirty="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学习单元十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5" name="矩形 14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标题 1"/>
          <p:cNvSpPr/>
          <p:nvPr/>
        </p:nvSpPr>
        <p:spPr>
          <a:xfrm>
            <a:off x="9966325" y="592455"/>
            <a:ext cx="994410" cy="32829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p>
            <a:pPr lvl="0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目录页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57" name="直接连接符 17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58" name="Picture 4" descr="C:\Users\cxy\Desktop\《心理健康》\图\56848061dc9ea.jpg56848061dc9ea"/>
          <p:cNvPicPr/>
          <p:nvPr/>
        </p:nvPicPr>
        <p:blipFill>
          <a:blip r:embed="rId2"/>
          <a:srcRect r="35925"/>
          <a:stretch>
            <a:fillRect/>
          </a:stretch>
        </p:blipFill>
        <p:spPr>
          <a:xfrm>
            <a:off x="5350510" y="2877820"/>
            <a:ext cx="3762375" cy="3762375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59" name="组合 58"/>
          <p:cNvGrpSpPr/>
          <p:nvPr/>
        </p:nvGrpSpPr>
        <p:grpSpPr>
          <a:xfrm>
            <a:off x="3277235" y="1441450"/>
            <a:ext cx="5867400" cy="4081474"/>
            <a:chOff x="0" y="0"/>
            <a:chExt cx="5868144" cy="3383568"/>
          </a:xfrm>
        </p:grpSpPr>
        <p:sp>
          <p:nvSpPr>
            <p:cNvPr id="60" name="矩形 42"/>
            <p:cNvSpPr/>
            <p:nvPr/>
          </p:nvSpPr>
          <p:spPr>
            <a:xfrm>
              <a:off x="360040" y="0"/>
              <a:ext cx="5508104" cy="720080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" name="矩形 43"/>
            <p:cNvSpPr/>
            <p:nvPr/>
          </p:nvSpPr>
          <p:spPr>
            <a:xfrm>
              <a:off x="0" y="0"/>
              <a:ext cx="288032" cy="720080"/>
            </a:xfrm>
            <a:prstGeom prst="rect">
              <a:avLst/>
            </a:prstGeom>
            <a:solidFill>
              <a:srgbClr val="FFC000"/>
            </a:solidFill>
            <a:ln w="25400">
              <a:noFill/>
            </a:ln>
          </p:spPr>
          <p:txBody>
            <a:bodyPr anchor="ctr"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2" name="TextBox 44"/>
            <p:cNvSpPr/>
            <p:nvPr/>
          </p:nvSpPr>
          <p:spPr>
            <a:xfrm>
              <a:off x="1152128" y="108847"/>
              <a:ext cx="902811" cy="454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目录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3446" y="907654"/>
              <a:ext cx="1627400" cy="319010"/>
              <a:chOff x="0" y="0"/>
              <a:chExt cx="1627400" cy="319010"/>
            </a:xfrm>
          </p:grpSpPr>
          <p:sp>
            <p:nvSpPr>
              <p:cNvPr id="64" name="菱形 46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5" name="TextBox 47"/>
              <p:cNvSpPr/>
              <p:nvPr/>
            </p:nvSpPr>
            <p:spPr>
              <a:xfrm>
                <a:off x="301352" y="0"/>
                <a:ext cx="1326048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学习单元六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23446" y="1446880"/>
              <a:ext cx="2646740" cy="319010"/>
              <a:chOff x="0" y="0"/>
              <a:chExt cx="2646740" cy="319010"/>
            </a:xfrm>
          </p:grpSpPr>
          <p:sp>
            <p:nvSpPr>
              <p:cNvPr id="67" name="菱形 49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8" name="TextBox 50"/>
              <p:cNvSpPr/>
              <p:nvPr/>
            </p:nvSpPr>
            <p:spPr>
              <a:xfrm>
                <a:off x="301352" y="0"/>
                <a:ext cx="2345388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学习单元七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3446" y="1986106"/>
              <a:ext cx="2050675" cy="319010"/>
              <a:chOff x="0" y="0"/>
              <a:chExt cx="2050675" cy="319010"/>
            </a:xfrm>
          </p:grpSpPr>
          <p:sp>
            <p:nvSpPr>
              <p:cNvPr id="70" name="菱形 52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1" name="TextBox 53"/>
              <p:cNvSpPr/>
              <p:nvPr/>
            </p:nvSpPr>
            <p:spPr>
              <a:xfrm>
                <a:off x="301663" y="0"/>
                <a:ext cx="1749012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l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学习单元八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3446" y="2525332"/>
              <a:ext cx="1745836" cy="319010"/>
              <a:chOff x="0" y="0"/>
              <a:chExt cx="1745836" cy="319010"/>
            </a:xfrm>
          </p:grpSpPr>
          <p:sp>
            <p:nvSpPr>
              <p:cNvPr id="73" name="菱形 55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4" name="TextBox 56"/>
              <p:cNvSpPr/>
              <p:nvPr/>
            </p:nvSpPr>
            <p:spPr>
              <a:xfrm>
                <a:off x="301663" y="0"/>
                <a:ext cx="1444173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l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学习单元九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3446" y="3064558"/>
              <a:ext cx="1627400" cy="319010"/>
              <a:chOff x="0" y="0"/>
              <a:chExt cx="1627400" cy="319010"/>
            </a:xfrm>
          </p:grpSpPr>
          <p:sp>
            <p:nvSpPr>
              <p:cNvPr id="76" name="菱形 58"/>
              <p:cNvSpPr/>
              <p:nvPr/>
            </p:nvSpPr>
            <p:spPr>
              <a:xfrm>
                <a:off x="0" y="68255"/>
                <a:ext cx="216024" cy="232823"/>
              </a:xfrm>
              <a:prstGeom prst="diamond">
                <a:avLst/>
              </a:prstGeom>
              <a:solidFill>
                <a:srgbClr val="A5A5A5"/>
              </a:solidFill>
              <a:ln w="25400">
                <a:noFill/>
              </a:ln>
            </p:spPr>
            <p:txBody>
              <a:bodyPr vert="horz" wrap="square" anchor="ctr"/>
              <a:p>
                <a:pPr lvl="0" algn="ctr">
                  <a:lnSpc>
                    <a:spcPct val="100000"/>
                  </a:lnSpc>
                </a:pPr>
                <a:endParaRPr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7" name="TextBox 59"/>
              <p:cNvSpPr/>
              <p:nvPr/>
            </p:nvSpPr>
            <p:spPr>
              <a:xfrm>
                <a:off x="301352" y="0"/>
                <a:ext cx="1326048" cy="319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l">
                  <a:lnSpc>
                    <a:spcPct val="100000"/>
                  </a:lnSpc>
                </a:pPr>
                <a:r>
                  <a:rPr lang="zh-CN" altLang="en-US" dirty="0">
                    <a:solidFill>
                      <a:srgbClr val="7F7F7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学习单元十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8" name="椭圆 68"/>
          <p:cNvSpPr/>
          <p:nvPr/>
        </p:nvSpPr>
        <p:spPr>
          <a:xfrm>
            <a:off x="9047798" y="2911475"/>
            <a:ext cx="1368425" cy="136842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9" name="椭圆 69"/>
          <p:cNvSpPr/>
          <p:nvPr/>
        </p:nvSpPr>
        <p:spPr>
          <a:xfrm>
            <a:off x="8876348" y="1438275"/>
            <a:ext cx="855662" cy="85725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0" name="椭圆 105"/>
          <p:cNvSpPr/>
          <p:nvPr/>
        </p:nvSpPr>
        <p:spPr>
          <a:xfrm>
            <a:off x="8284210" y="4689475"/>
            <a:ext cx="1835150" cy="1836738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508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236E-6 -2.81221E-6 L -0.38166 -0.0046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300" y="-23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5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5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5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5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nimBg="1"/>
      <p:bldP spid="79" grpId="0" bldLvl="0" animBg="1"/>
      <p:bldP spid="8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32400" y="1332000"/>
            <a:ext cx="7048800" cy="2386800"/>
          </a:xfrm>
        </p:spPr>
        <p:txBody>
          <a:bodyPr/>
          <a:lstStyle/>
          <a:p>
            <a:r>
              <a:rPr lang="en-US" altLang="zh-CN" smtClean="0"/>
              <a:t>THANKS</a:t>
            </a:r>
            <a:endParaRPr lang="en-US" altLang="zh-CN" smtClean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134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63" name="矩形 123"/>
          <p:cNvSpPr/>
          <p:nvPr/>
        </p:nvSpPr>
        <p:spPr>
          <a:xfrm>
            <a:off x="3756660" y="1700530"/>
            <a:ext cx="7451725" cy="1655445"/>
          </a:xfrm>
          <a:prstGeom prst="rect">
            <a:avLst/>
          </a:prstGeom>
          <a:solidFill>
            <a:srgbClr val="9BBB59"/>
          </a:solidFill>
          <a:ln w="25400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8165" name="Picture 4" descr="C:\Users\user\Desktop\t02bdafc6fb2797b1c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3335" y="1863725"/>
            <a:ext cx="2160588" cy="13493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8166" name="矩形 129"/>
          <p:cNvSpPr/>
          <p:nvPr/>
        </p:nvSpPr>
        <p:spPr>
          <a:xfrm>
            <a:off x="4774248" y="4221163"/>
            <a:ext cx="2041525" cy="1150937"/>
          </a:xfrm>
          <a:prstGeom prst="rect">
            <a:avLst/>
          </a:prstGeom>
          <a:solidFill>
            <a:srgbClr val="9BBB59"/>
          </a:solidFill>
          <a:ln w="25400">
            <a:noFill/>
          </a:ln>
        </p:spPr>
        <p:txBody>
          <a:bodyPr anchor="ctr"/>
          <a:p>
            <a:pPr lvl="0">
              <a:lnSpc>
                <a:spcPct val="130000"/>
              </a:lnSpc>
            </a:pPr>
            <a:r>
              <a:rPr lang="en-US" altLang="x-none" sz="3200" dirty="0">
                <a:solidFill>
                  <a:srgbClr val="FFFFFF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01</a:t>
            </a:r>
            <a:endParaRPr lang="zh-CN" altLang="en-US" sz="3200"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什么是学习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8167" name="矩形 131"/>
          <p:cNvSpPr/>
          <p:nvPr/>
        </p:nvSpPr>
        <p:spPr>
          <a:xfrm>
            <a:off x="6947535" y="4221163"/>
            <a:ext cx="2041525" cy="1150937"/>
          </a:xfrm>
          <a:prstGeom prst="rect">
            <a:avLst/>
          </a:prstGeom>
          <a:solidFill>
            <a:srgbClr val="9BBB59"/>
          </a:solidFill>
          <a:ln w="25400">
            <a:noFill/>
          </a:ln>
        </p:spPr>
        <p:txBody>
          <a:bodyPr anchor="ctr"/>
          <a:p>
            <a:pPr lvl="0">
              <a:lnSpc>
                <a:spcPct val="130000"/>
              </a:lnSpc>
            </a:pPr>
            <a:r>
              <a:rPr lang="en-US" altLang="x-none" sz="3200" dirty="0">
                <a:solidFill>
                  <a:srgbClr val="FFFFFF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02</a:t>
            </a:r>
            <a:endParaRPr lang="zh-CN" altLang="en-US" sz="3200"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学习策略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8168" name="矩形 132"/>
          <p:cNvSpPr/>
          <p:nvPr/>
        </p:nvSpPr>
        <p:spPr>
          <a:xfrm>
            <a:off x="9119235" y="4221163"/>
            <a:ext cx="2041525" cy="1150937"/>
          </a:xfrm>
          <a:prstGeom prst="rect">
            <a:avLst/>
          </a:prstGeom>
          <a:solidFill>
            <a:srgbClr val="9BBB59"/>
          </a:solidFill>
          <a:ln w="25400">
            <a:noFill/>
          </a:ln>
        </p:spPr>
        <p:txBody>
          <a:bodyPr anchor="ctr"/>
          <a:p>
            <a:pPr lvl="0">
              <a:lnSpc>
                <a:spcPct val="130000"/>
              </a:lnSpc>
            </a:pPr>
            <a:r>
              <a:rPr lang="en-US" altLang="x-none" sz="3200" dirty="0">
                <a:solidFill>
                  <a:srgbClr val="FFFFFF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03</a:t>
            </a:r>
            <a:endParaRPr lang="zh-CN" altLang="en-US" sz="3200"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自我调节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8169" name="矩形 8"/>
          <p:cNvSpPr/>
          <p:nvPr/>
        </p:nvSpPr>
        <p:spPr>
          <a:xfrm>
            <a:off x="3359785" y="1700213"/>
            <a:ext cx="288925" cy="1655762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37924" name="TextBox 126"/>
          <p:cNvSpPr/>
          <p:nvPr/>
        </p:nvSpPr>
        <p:spPr>
          <a:xfrm>
            <a:off x="3854450" y="1788478"/>
            <a:ext cx="4842510" cy="1588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学习单元五  学而时习之，不亦说乎？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中职学生学习心理的培养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400"/>
                                        <p:tgtEl>
                                          <p:spTgt spid="48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2" dur="5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27" dur="500"/>
                                        <p:tgtEl>
                                          <p:spTgt spid="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6" grpId="0" bldLvl="0" animBg="1"/>
      <p:bldP spid="48167" grpId="0" bldLvl="0" animBg="1"/>
      <p:bldP spid="48168" grpId="0" bldLvl="0" animBg="1"/>
      <p:bldP spid="4816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158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9186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187" name="组合 49186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49188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49189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01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49190" name="TextBox 12"/>
          <p:cNvSpPr/>
          <p:nvPr/>
        </p:nvSpPr>
        <p:spPr>
          <a:xfrm>
            <a:off x="2712085" y="552450"/>
            <a:ext cx="2951163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什么是学习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9191" name="TextBox 25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9192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9193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9194" name="TextBox 10"/>
          <p:cNvSpPr/>
          <p:nvPr/>
        </p:nvSpPr>
        <p:spPr>
          <a:xfrm>
            <a:off x="10376535" y="2441575"/>
            <a:ext cx="615950" cy="2255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8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什么是学习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9195" name="TextBox 8"/>
          <p:cNvSpPr/>
          <p:nvPr/>
        </p:nvSpPr>
        <p:spPr>
          <a:xfrm>
            <a:off x="2783523" y="2540000"/>
            <a:ext cx="2808287" cy="119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 indent="457200">
              <a:lnSpc>
                <a:spcPct val="134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学习是一种复杂的心理现象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，也是一个人的终身行为。</a:t>
            </a:r>
            <a:endParaRPr lang="zh-CN" altLang="en-US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9196" name="矩形 17"/>
          <p:cNvSpPr>
            <a:spLocks noChangeAspect="1"/>
          </p:cNvSpPr>
          <p:nvPr/>
        </p:nvSpPr>
        <p:spPr>
          <a:xfrm>
            <a:off x="2567623" y="2060575"/>
            <a:ext cx="8640762" cy="3311525"/>
          </a:xfrm>
          <a:prstGeom prst="rect">
            <a:avLst/>
          </a:prstGeom>
          <a:noFill/>
          <a:ln w="9525" cap="flat" cmpd="sng">
            <a:solidFill>
              <a:srgbClr val="92D050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pic>
        <p:nvPicPr>
          <p:cNvPr id="49197" name="Picture 3" descr="C:\Users\user\Desktop\努力争取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8485" y="3175"/>
            <a:ext cx="4470400" cy="5946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8" dur="1000"/>
                                        <p:tgtEl>
                                          <p:spTgt spid="4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90" grpId="0" bldLvl="0"/>
      <p:bldP spid="4919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82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0210" name="组合 50209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0211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0212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1</a:t>
              </a: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0213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什么是学习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0214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0222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0223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24" name="圆角矩形 23"/>
          <p:cNvSpPr/>
          <p:nvPr/>
        </p:nvSpPr>
        <p:spPr>
          <a:xfrm>
            <a:off x="2172335" y="1844675"/>
            <a:ext cx="9359900" cy="39608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0225" name="Text Box 44"/>
          <p:cNvSpPr/>
          <p:nvPr/>
        </p:nvSpPr>
        <p:spPr>
          <a:xfrm>
            <a:off x="2423160" y="2045018"/>
            <a:ext cx="3541713" cy="3660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00000"/>
              </a:lnSpc>
            </a:pPr>
            <a:r>
              <a:rPr dirty="0">
                <a:solidFill>
                  <a:schemeClr val="bg1"/>
                </a:solidFill>
                <a:latin typeface="Calibri" panose="020F0502020204030204" charset="0"/>
              </a:rPr>
              <a:t>“学”就是闻、见，是获得知识、技能，主要是指接受感性知识与书本知识，其中包含思的意义。“习”是巩固知识、技能，包括温习、实习、练习三种含义，其中包含行的意义。所以学习就是获得知识技能，培养聪明才智的过程，是学、思、习、行的总称。人的语言的习得，知识技能的掌握，生活习惯的养成，宗教信仰、价值观念的获得，甚至人的情感、态度和个性，无一不是后天学习的结果。</a:t>
            </a:r>
            <a:endParaRPr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50226" name="Text Box 44"/>
          <p:cNvSpPr/>
          <p:nvPr/>
        </p:nvSpPr>
        <p:spPr>
          <a:xfrm>
            <a:off x="6149975" y="4820285"/>
            <a:ext cx="50419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中国古代教育家孔子说：“学而时习之，不亦悦乎?”。</a:t>
            </a:r>
            <a:endParaRPr lang="en-US" altLang="x-none" dirty="0">
              <a:ea typeface="宋体" panose="02010600030101010101" pitchFamily="2" charset="-122"/>
            </a:endParaRPr>
          </a:p>
        </p:txBody>
      </p:sp>
      <p:sp>
        <p:nvSpPr>
          <p:cNvPr id="50227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28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孔子的话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0229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230" name="TextBox 30"/>
          <p:cNvSpPr/>
          <p:nvPr/>
        </p:nvSpPr>
        <p:spPr>
          <a:xfrm>
            <a:off x="10703560" y="1052513"/>
            <a:ext cx="6400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案例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0231" name="矩形 9"/>
          <p:cNvSpPr/>
          <p:nvPr/>
        </p:nvSpPr>
        <p:spPr>
          <a:xfrm>
            <a:off x="11652885" y="5705475"/>
            <a:ext cx="492125" cy="1000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32" name="TextBox 10"/>
          <p:cNvSpPr/>
          <p:nvPr/>
        </p:nvSpPr>
        <p:spPr>
          <a:xfrm>
            <a:off x="11652885" y="2657475"/>
            <a:ext cx="492125" cy="133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r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精彩点评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0233" name="Picture 6" descr="C:\Users\user\Desktop\2685384_005428183805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610" y="2244725"/>
            <a:ext cx="4786313" cy="2159000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50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13" grpId="0" bldLvl="0"/>
      <p:bldP spid="50225" grpId="0" bldLvl="0"/>
      <p:bldP spid="5022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34" name="组合 5123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123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123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02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1237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树立正确的学习观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3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124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1247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8" name="圆角矩形 23"/>
          <p:cNvSpPr/>
          <p:nvPr/>
        </p:nvSpPr>
        <p:spPr>
          <a:xfrm>
            <a:off x="2172335" y="1844675"/>
            <a:ext cx="9359900" cy="39608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1249" name="Text Box 44"/>
          <p:cNvSpPr/>
          <p:nvPr/>
        </p:nvSpPr>
        <p:spPr>
          <a:xfrm>
            <a:off x="6769735" y="2153920"/>
            <a:ext cx="459422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要明确学习的根本目的不再来源于任何外在原因，主要是为了自我成长。当外在原因作为学习的主要动力时，学习行为难免带有被动性，还会导致学习动力的缺乏，从而产生厌学心理。学习应以内因为主，学习就是为了自我成长，为了真正学知识而学，为了实现自身的社会价值而学。有些中职学生认为学习就是为了拿奖学金，有些中职生认为上中职就是为了混个文凭。中职生应该明确地认识到学习是自己的责任和义务，是为了自己将来走向社会积累能力和资本，是提高自身价值的过程，为将来的职业发展拓宽道路。</a:t>
            </a:r>
            <a:endParaRPr lang="zh-CN" altLang="en-US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1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2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一、为何而学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1253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4" name="TextBox 30"/>
          <p:cNvSpPr/>
          <p:nvPr/>
        </p:nvSpPr>
        <p:spPr>
          <a:xfrm>
            <a:off x="10582910" y="1052830"/>
            <a:ext cx="989330" cy="384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55" name="矩形 9"/>
          <p:cNvSpPr/>
          <p:nvPr/>
        </p:nvSpPr>
        <p:spPr>
          <a:xfrm>
            <a:off x="11652885" y="5705475"/>
            <a:ext cx="492125" cy="1000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6" name="TextBox 10"/>
          <p:cNvSpPr/>
          <p:nvPr/>
        </p:nvSpPr>
        <p:spPr>
          <a:xfrm>
            <a:off x="11652885" y="2657475"/>
            <a:ext cx="492125" cy="285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r">
              <a:lnSpc>
                <a:spcPct val="100000"/>
              </a:lnSpc>
            </a:pPr>
            <a:r>
              <a:rPr lang="en-US" altLang="zh-CN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树立正确的学习观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1257" name="Picture 2" descr="C:\Users\user\Desktop\8bc3a7017d884e4e738da5c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388870"/>
            <a:ext cx="4265295" cy="2873375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1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34" name="组合 5123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123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123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02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1237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树立正确的学习观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3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124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1247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8" name="圆角矩形 23"/>
          <p:cNvSpPr/>
          <p:nvPr/>
        </p:nvSpPr>
        <p:spPr>
          <a:xfrm>
            <a:off x="2172335" y="1844675"/>
            <a:ext cx="9359900" cy="39608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1249" name="Text Box 44"/>
          <p:cNvSpPr/>
          <p:nvPr/>
        </p:nvSpPr>
        <p:spPr>
          <a:xfrm>
            <a:off x="6769735" y="2153920"/>
            <a:ext cx="459422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我们所面临的是一个不断发展变化的社会，学习不仅是一个人在学生时期的主要任务，更应该成为一个人终身的事业。20世纪60年代中期以来，在联合国教科文组织及其他有关国际机构的大力提倡、推广和普及下，终身学习在世界范围内形成共识。终身教育已经作为一个极其重要的教育概念而在全世界广泛传播。随着世界经济的快速发展和社会结构的不断变化，终身学习的理念已经深入人心。这就要求我们为了适应不断变化的社会以及为了自我的不断成长，树立终身学习的观念，把学习扩展至人的一生。</a:t>
            </a:r>
            <a:endParaRPr lang="zh-CN" altLang="en-US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1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2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二、终身学习观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1253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4" name="TextBox 30"/>
          <p:cNvSpPr/>
          <p:nvPr/>
        </p:nvSpPr>
        <p:spPr>
          <a:xfrm>
            <a:off x="10582910" y="1052830"/>
            <a:ext cx="989330" cy="384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55" name="矩形 9"/>
          <p:cNvSpPr/>
          <p:nvPr/>
        </p:nvSpPr>
        <p:spPr>
          <a:xfrm>
            <a:off x="11652885" y="5705475"/>
            <a:ext cx="492125" cy="1000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6" name="TextBox 10"/>
          <p:cNvSpPr/>
          <p:nvPr/>
        </p:nvSpPr>
        <p:spPr>
          <a:xfrm>
            <a:off x="11652885" y="2657475"/>
            <a:ext cx="492125" cy="285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r">
              <a:lnSpc>
                <a:spcPct val="100000"/>
              </a:lnSpc>
            </a:pPr>
            <a:r>
              <a:rPr lang="en-US" altLang="zh-CN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树立正确的学习观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1257" name="Picture 2" descr="C:\Users\user\Desktop\8bc3a7017d884e4e738da5c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388870"/>
            <a:ext cx="4265295" cy="2873375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1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矩形 2"/>
          <p:cNvSpPr/>
          <p:nvPr/>
        </p:nvSpPr>
        <p:spPr>
          <a:xfrm>
            <a:off x="1846898" y="1123950"/>
            <a:ext cx="10344150" cy="4826000"/>
          </a:xfrm>
          <a:prstGeom prst="rect">
            <a:avLst/>
          </a:prstGeom>
          <a:solidFill>
            <a:srgbClr val="F9F9F9"/>
          </a:solidFill>
          <a:ln w="9525" cap="flat" cmpd="sng">
            <a:solidFill>
              <a:srgbClr val="E2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6" name="直接连接符 5"/>
          <p:cNvSpPr/>
          <p:nvPr/>
        </p:nvSpPr>
        <p:spPr>
          <a:xfrm>
            <a:off x="10960735" y="625475"/>
            <a:ext cx="0" cy="261938"/>
          </a:xfrm>
          <a:prstGeom prst="line">
            <a:avLst/>
          </a:prstGeom>
          <a:ln w="9525" cap="flat" cmpd="sng">
            <a:solidFill>
              <a:srgbClr val="BFBFB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34" name="组合 51233"/>
          <p:cNvGrpSpPr/>
          <p:nvPr/>
        </p:nvGrpSpPr>
        <p:grpSpPr>
          <a:xfrm>
            <a:off x="1883410" y="512763"/>
            <a:ext cx="539750" cy="539750"/>
            <a:chOff x="0" y="0"/>
            <a:chExt cx="540000" cy="540000"/>
          </a:xfrm>
        </p:grpSpPr>
        <p:sp>
          <p:nvSpPr>
            <p:cNvPr id="51235" name="椭圆 92"/>
            <p:cNvSpPr/>
            <p:nvPr/>
          </p:nvSpPr>
          <p:spPr>
            <a:xfrm>
              <a:off x="0" y="0"/>
              <a:ext cx="540000" cy="540000"/>
            </a:xfrm>
            <a:prstGeom prst="ellipse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sz="160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endParaRPr>
            </a:p>
          </p:txBody>
        </p:sp>
        <p:sp>
          <p:nvSpPr>
            <p:cNvPr id="51236" name="TextBox 93"/>
            <p:cNvSpPr/>
            <p:nvPr/>
          </p:nvSpPr>
          <p:spPr>
            <a:xfrm>
              <a:off x="0" y="39167"/>
              <a:ext cx="522212" cy="486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x-none" sz="2400" dirty="0">
                  <a:solidFill>
                    <a:schemeClr val="bg1"/>
                  </a:solidFill>
                  <a:latin typeface="Arial Unicode MS" panose="020B0604020202020204" pitchFamily="2" charset="-122"/>
                  <a:ea typeface="Arial Unicode MS" panose="020B0604020202020204" pitchFamily="2" charset="-122"/>
                  <a:sym typeface="Arial Unicode MS" panose="020B0604020202020204" pitchFamily="2" charset="-122"/>
                </a:rPr>
                <a:t>02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1237" name="TextBox 12"/>
          <p:cNvSpPr/>
          <p:nvPr/>
        </p:nvSpPr>
        <p:spPr>
          <a:xfrm>
            <a:off x="2712085" y="552450"/>
            <a:ext cx="352742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lIns="0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树立正确的学习观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38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1246" name="TextBox 81"/>
          <p:cNvSpPr/>
          <p:nvPr/>
        </p:nvSpPr>
        <p:spPr>
          <a:xfrm>
            <a:off x="6769735" y="5256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00000"/>
              </a:lnSpc>
            </a:pPr>
            <a:endParaRPr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51247" name="矩形 6"/>
          <p:cNvSpPr/>
          <p:nvPr/>
        </p:nvSpPr>
        <p:spPr>
          <a:xfrm>
            <a:off x="1991360" y="1612900"/>
            <a:ext cx="9937750" cy="4335463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8" name="圆角矩形 23"/>
          <p:cNvSpPr/>
          <p:nvPr/>
        </p:nvSpPr>
        <p:spPr>
          <a:xfrm>
            <a:off x="2172335" y="1844675"/>
            <a:ext cx="9359900" cy="39608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9BBB5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51249" name="Text Box 44"/>
          <p:cNvSpPr/>
          <p:nvPr/>
        </p:nvSpPr>
        <p:spPr>
          <a:xfrm>
            <a:off x="6769735" y="2682875"/>
            <a:ext cx="459422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学会学习，就是学会科学的学习方法。笛卡尔有句名言：最有价值的知识是方法的知识。在知识不断更新的时代，不仅要学习具体的专业知识，更重要的是要学会科学的思维方式，学会独立的，批判的，以问题为出发点的思维方法。有效方法的学习不仅可以提高学习效率，更可以减少学生在学习过程中产生的心理问题。</a:t>
            </a:r>
            <a:endParaRPr lang="zh-CN" altLang="en-US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1" name="矩形 9"/>
          <p:cNvSpPr/>
          <p:nvPr/>
        </p:nvSpPr>
        <p:spPr>
          <a:xfrm>
            <a:off x="2172335" y="1412875"/>
            <a:ext cx="98425" cy="3794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2" name="TextBox 10"/>
          <p:cNvSpPr/>
          <p:nvPr/>
        </p:nvSpPr>
        <p:spPr>
          <a:xfrm>
            <a:off x="2351723" y="1412875"/>
            <a:ext cx="2938462" cy="417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三、学会学习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1253" name="Picture 2" descr="D:\Teliss_Tong\Copy\定期备份\工作备份\！PPT图片及版面资源\06-PPT精选插图\12-标签\绿色上角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173" y="1031875"/>
            <a:ext cx="151447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4" name="TextBox 30"/>
          <p:cNvSpPr/>
          <p:nvPr/>
        </p:nvSpPr>
        <p:spPr>
          <a:xfrm>
            <a:off x="10582910" y="1052830"/>
            <a:ext cx="989330" cy="384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55" name="矩形 9"/>
          <p:cNvSpPr/>
          <p:nvPr/>
        </p:nvSpPr>
        <p:spPr>
          <a:xfrm>
            <a:off x="11652885" y="5705475"/>
            <a:ext cx="492125" cy="1000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6" name="TextBox 10"/>
          <p:cNvSpPr/>
          <p:nvPr/>
        </p:nvSpPr>
        <p:spPr>
          <a:xfrm>
            <a:off x="11652885" y="2657475"/>
            <a:ext cx="492125" cy="285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r">
              <a:lnSpc>
                <a:spcPct val="100000"/>
              </a:lnSpc>
            </a:pPr>
            <a:r>
              <a:rPr lang="en-US" altLang="zh-CN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树立正确的学习观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1257" name="Picture 2" descr="C:\Users\user\Desktop\8bc3a7017d884e4e738da5c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388870"/>
            <a:ext cx="4265295" cy="2873375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7" name="标题 1"/>
          <p:cNvSpPr/>
          <p:nvPr/>
        </p:nvSpPr>
        <p:spPr>
          <a:xfrm>
            <a:off x="8598535" y="525939"/>
            <a:ext cx="2330450" cy="461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 algn="r">
              <a:lnSpc>
                <a:spcPct val="100000"/>
              </a:lnSpc>
            </a:pPr>
            <a:r>
              <a:rPr lang="zh-CN" altLang="en-US" sz="140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正文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 </a:t>
            </a:r>
            <a:r>
              <a:rPr lang="en-US" altLang="zh-CN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. </a:t>
            </a:r>
            <a:r>
              <a:rPr lang="zh-CN" altLang="en-US" sz="1400" baseline="0">
                <a:solidFill>
                  <a:srgbClr val="7BC143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学习单元五</a:t>
            </a:r>
            <a:endParaRPr lang="zh-CN" altLang="en-US" sz="1400" baseline="0">
              <a:solidFill>
                <a:srgbClr val="7BC143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545" y="1123950"/>
            <a:ext cx="1748155" cy="4826000"/>
            <a:chOff x="-68" y="1770"/>
            <a:chExt cx="2753" cy="7600"/>
          </a:xfrm>
        </p:grpSpPr>
        <p:sp>
          <p:nvSpPr>
            <p:cNvPr id="2" name="矩形 13"/>
            <p:cNvSpPr/>
            <p:nvPr/>
          </p:nvSpPr>
          <p:spPr>
            <a:xfrm>
              <a:off x="3" y="1770"/>
              <a:ext cx="2680" cy="7600"/>
            </a:xfrm>
            <a:prstGeom prst="rect">
              <a:avLst/>
            </a:prstGeom>
            <a:solidFill>
              <a:srgbClr val="F9F9F9"/>
            </a:solidFill>
            <a:ln w="9525" cap="flat" cmpd="sng">
              <a:solidFill>
                <a:srgbClr val="E2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矩形 19"/>
            <p:cNvSpPr/>
            <p:nvPr/>
          </p:nvSpPr>
          <p:spPr>
            <a:xfrm>
              <a:off x="921" y="6924"/>
              <a:ext cx="1736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矩形 20"/>
            <p:cNvSpPr/>
            <p:nvPr/>
          </p:nvSpPr>
          <p:spPr>
            <a:xfrm>
              <a:off x="3" y="2789"/>
              <a:ext cx="777" cy="595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TextBox 21"/>
            <p:cNvSpPr/>
            <p:nvPr/>
          </p:nvSpPr>
          <p:spPr>
            <a:xfrm>
              <a:off x="-68" y="2678"/>
              <a:ext cx="994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01</a:t>
              </a:r>
              <a:endParaRPr lang="en-US" altLang="zh-CN" sz="2800" b="1">
                <a:solidFill>
                  <a:srgbClr val="F2F2F2"/>
                </a:solidFill>
                <a:latin typeface="Bradley Hand ITC" pitchFamily="2" charset="0"/>
                <a:ea typeface="楷体_GB2312" panose="02010609030101010101" pitchFamily="1" charset="-122"/>
                <a:sym typeface="Bradley Hand ITC" pitchFamily="2" charset="0"/>
              </a:endParaRPr>
            </a:p>
          </p:txBody>
        </p:sp>
        <p:sp>
          <p:nvSpPr>
            <p:cNvPr id="6155" name="TextBox 22">
              <a:hlinkClick r:id="rId3" action="ppaction://hlinksldjump"/>
            </p:cNvPr>
            <p:cNvSpPr/>
            <p:nvPr/>
          </p:nvSpPr>
          <p:spPr>
            <a:xfrm>
              <a:off x="1041" y="275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单元一</a:t>
              </a:r>
              <a:endParaRPr lang="zh-CN" altLang="en-US" sz="20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158" name="矩形 41"/>
            <p:cNvSpPr/>
            <p:nvPr/>
          </p:nvSpPr>
          <p:spPr>
            <a:xfrm>
              <a:off x="4" y="3835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TextBox 42"/>
            <p:cNvSpPr/>
            <p:nvPr/>
          </p:nvSpPr>
          <p:spPr>
            <a:xfrm>
              <a:off x="-68" y="3724"/>
              <a:ext cx="99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02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0" name="TextBox 43">
              <a:hlinkClick r:id="rId3" action="ppaction://hlinksldjump"/>
            </p:cNvPr>
            <p:cNvSpPr/>
            <p:nvPr/>
          </p:nvSpPr>
          <p:spPr>
            <a:xfrm>
              <a:off x="1042" y="3803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单元二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2" name="矩形 38"/>
            <p:cNvSpPr/>
            <p:nvPr/>
          </p:nvSpPr>
          <p:spPr>
            <a:xfrm>
              <a:off x="4" y="4881"/>
              <a:ext cx="777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3" name="TextBox 39"/>
            <p:cNvSpPr/>
            <p:nvPr/>
          </p:nvSpPr>
          <p:spPr>
            <a:xfrm>
              <a:off x="-68" y="4770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03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4" name="TextBox 40">
              <a:hlinkClick r:id="rId3" action="ppaction://hlinksldjump"/>
            </p:cNvPr>
            <p:cNvSpPr/>
            <p:nvPr/>
          </p:nvSpPr>
          <p:spPr>
            <a:xfrm>
              <a:off x="1042" y="4849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单元三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66" name="矩形 35"/>
            <p:cNvSpPr/>
            <p:nvPr/>
          </p:nvSpPr>
          <p:spPr>
            <a:xfrm>
              <a:off x="4" y="5885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TextBox 36"/>
            <p:cNvSpPr/>
            <p:nvPr/>
          </p:nvSpPr>
          <p:spPr>
            <a:xfrm>
              <a:off x="-68" y="5812"/>
              <a:ext cx="99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04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68" name="TextBox 37">
              <a:hlinkClick r:id="rId3" action="ppaction://hlinksldjump"/>
            </p:cNvPr>
            <p:cNvSpPr/>
            <p:nvPr/>
          </p:nvSpPr>
          <p:spPr>
            <a:xfrm>
              <a:off x="1041" y="5885"/>
              <a:ext cx="1644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单元四</a:t>
              </a:r>
              <a:endParaRPr lang="zh-CN" altLang="en-US" sz="200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0" name="矩形 32"/>
            <p:cNvSpPr/>
            <p:nvPr/>
          </p:nvSpPr>
          <p:spPr>
            <a:xfrm>
              <a:off x="4" y="6926"/>
              <a:ext cx="777" cy="593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TextBox 33"/>
            <p:cNvSpPr/>
            <p:nvPr/>
          </p:nvSpPr>
          <p:spPr>
            <a:xfrm>
              <a:off x="-68" y="6853"/>
              <a:ext cx="98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05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2" name="TextBox 34">
              <a:hlinkClick r:id="rId3" action="ppaction://hlinksldjump"/>
            </p:cNvPr>
            <p:cNvSpPr/>
            <p:nvPr/>
          </p:nvSpPr>
          <p:spPr>
            <a:xfrm>
              <a:off x="1042" y="6926"/>
              <a:ext cx="1641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单元五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174" name="矩形 29"/>
            <p:cNvSpPr/>
            <p:nvPr/>
          </p:nvSpPr>
          <p:spPr>
            <a:xfrm>
              <a:off x="6" y="7967"/>
              <a:ext cx="776" cy="594"/>
            </a:xfrm>
            <a:prstGeom prst="rect">
              <a:avLst/>
            </a:prstGeom>
            <a:solidFill>
              <a:srgbClr val="9BBB59"/>
            </a:solidFill>
            <a:ln w="25400">
              <a:noFill/>
            </a:ln>
          </p:spPr>
          <p:txBody>
            <a:bodyPr anchor="ctr"/>
            <a:p>
              <a:pPr lvl="0">
                <a:lnSpc>
                  <a:spcPct val="100000"/>
                </a:lnSpc>
              </a:pPr>
              <a:endParaRPr>
                <a:solidFill>
                  <a:srgbClr val="F2F2F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TextBox 30"/>
            <p:cNvSpPr/>
            <p:nvPr/>
          </p:nvSpPr>
          <p:spPr>
            <a:xfrm>
              <a:off x="-68" y="7894"/>
              <a:ext cx="1109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en-US" altLang="zh-CN" sz="2800" b="1">
                  <a:solidFill>
                    <a:srgbClr val="F2F2F2"/>
                  </a:solidFill>
                  <a:latin typeface="Bradley Hand ITC" pitchFamily="2" charset="0"/>
                  <a:ea typeface="楷体_GB2312" panose="02010609030101010101" pitchFamily="1" charset="-122"/>
                  <a:sym typeface="Bradley Hand ITC" pitchFamily="2" charset="0"/>
                </a:rPr>
                <a:t>06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6176" name="TextBox 31">
              <a:hlinkClick r:id="rId3" action="ppaction://hlinksldjump"/>
            </p:cNvPr>
            <p:cNvSpPr/>
            <p:nvPr/>
          </p:nvSpPr>
          <p:spPr>
            <a:xfrm>
              <a:off x="1041" y="7967"/>
              <a:ext cx="1643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lnSpc>
                  <a:spcPct val="100000"/>
                </a:lnSpc>
              </a:pPr>
              <a:r>
                <a:rPr lang="zh-CN" altLang="en-US" sz="2000">
                  <a:solidFill>
                    <a:srgbClr val="BFBFB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单元六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1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9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2"/>
  <p:tag name="KSO_WM_UNIT_TYPE" val="a"/>
  <p:tag name="KSO_WM_UNIT_INDEX" val="1"/>
  <p:tag name="KSO_WM_UNIT_ID" val="custom160172_30*a*1"/>
  <p:tag name="KSO_WM_UNIT_CLEAR" val="1"/>
  <p:tag name="KSO_WM_UNIT_LAYERLEVEL" val="1"/>
  <p:tag name="KSO_WM_UNIT_VALUE" val="6"/>
  <p:tag name="KSO_WM_UNIT_ISCONTENTSTITLE" val="0"/>
  <p:tag name="KSO_WM_UNIT_HIGHLIGHT" val="0"/>
  <p:tag name="KSO_WM_UNIT_COMPATIBLE" val="0"/>
  <p:tag name="KSO_WM_UNIT_PRESET_TEXT" val="THANKS"/>
</p:tagLst>
</file>

<file path=ppt/tags/tag2.xml><?xml version="1.0" encoding="utf-8"?>
<p:tagLst xmlns:p="http://schemas.openxmlformats.org/presentationml/2006/main">
  <p:tag name="KSO_WM_TEMPLATE_CATEGORY" val="custom"/>
  <p:tag name="KSO_WM_TEMPLATE_INDEX" val="160172"/>
  <p:tag name="KSO_WM_TAG_VERSION" val="1.0"/>
  <p:tag name="KSO_WM_SLIDE_ID" val="custom160172_29"/>
  <p:tag name="KSO_WM_SLIDE_INDEX" val="29"/>
  <p:tag name="KSO_WM_SLIDE_ITEM_CNT" val="1"/>
  <p:tag name="KSO_WM_SLIDE_LAYOUT" val="a"/>
  <p:tag name="KSO_WM_SLIDE_LAYOUT_CNT" val="1"/>
  <p:tag name="KSO_WM_SLIDE_TYPE" val="endPag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1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F9B14E"/>
      </a:accent2>
      <a:accent3>
        <a:srgbClr val="FE5B2B"/>
      </a:accent3>
      <a:accent4>
        <a:srgbClr val="00B0F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6937</Words>
  <Application>WPS 演示</Application>
  <PresentationFormat>宽屏</PresentationFormat>
  <Paragraphs>1096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Calibri</vt:lpstr>
      <vt:lpstr>微软雅黑</vt:lpstr>
      <vt:lpstr>Bradley Hand ITC</vt:lpstr>
      <vt:lpstr>楷体_GB2312</vt:lpstr>
      <vt:lpstr>Arial Unicode MS</vt:lpstr>
      <vt:lpstr>Broadway</vt:lpstr>
      <vt:lpstr>楷体</vt:lpstr>
      <vt:lpstr>经典繁仿黑</vt:lpstr>
      <vt:lpstr>黑体</vt:lpstr>
      <vt:lpstr>Calibri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cxy</dc:creator>
  <cp:lastModifiedBy>cxy</cp:lastModifiedBy>
  <cp:revision>1</cp:revision>
  <dcterms:created xsi:type="dcterms:W3CDTF">2016-08-23T10:13:41Z</dcterms:created>
  <dcterms:modified xsi:type="dcterms:W3CDTF">2016-08-23T10:14:30Z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